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98" r:id="rId2"/>
    <p:sldId id="403" r:id="rId3"/>
    <p:sldId id="397" r:id="rId4"/>
    <p:sldId id="404" r:id="rId5"/>
    <p:sldId id="400" r:id="rId6"/>
    <p:sldId id="405" r:id="rId7"/>
    <p:sldId id="402" r:id="rId8"/>
    <p:sldId id="406" r:id="rId9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ER" initials="A" lastIdx="1" clrIdx="0"/>
  <p:cmAuthor id="2" name="Gloria Mercedes Carrillo" initials="GMC" lastIdx="2" clrIdx="1">
    <p:extLst>
      <p:ext uri="{19B8F6BF-5375-455C-9EA6-DF929625EA0E}">
        <p15:presenceInfo xmlns:p15="http://schemas.microsoft.com/office/powerpoint/2012/main" userId="S-1-5-21-3197598549-195824295-2772098970-12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00FF00"/>
    <a:srgbClr val="FF00FF"/>
    <a:srgbClr val="99FF33"/>
    <a:srgbClr val="CCFF33"/>
    <a:srgbClr val="00CC00"/>
    <a:srgbClr val="29F750"/>
    <a:srgbClr val="F4E9CE"/>
    <a:srgbClr val="CC33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35" autoAdjust="0"/>
    <p:restoredTop sz="83808" autoAdjust="0"/>
  </p:normalViewPr>
  <p:slideViewPr>
    <p:cSldViewPr snapToGrid="0">
      <p:cViewPr varScale="1">
        <p:scale>
          <a:sx n="39" d="100"/>
          <a:sy n="39" d="100"/>
        </p:scale>
        <p:origin x="78" y="5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3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90F3F8-6196-44D0-AC03-3A6200BBD3C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40AD9D5A-0846-4C83-AFD5-730BBDE71A64}">
      <dgm:prSet phldrT="[Texto]" custT="1"/>
      <dgm:spPr>
        <a:solidFill>
          <a:srgbClr val="00FF00"/>
        </a:solidFill>
      </dgm:spPr>
      <dgm:t>
        <a:bodyPr/>
        <a:lstStyle/>
        <a:p>
          <a:r>
            <a:rPr lang="es-CO" sz="1600" dirty="0"/>
            <a:t>Participación</a:t>
          </a:r>
          <a:r>
            <a:rPr lang="es-CO" sz="1800" dirty="0"/>
            <a:t> </a:t>
          </a:r>
        </a:p>
      </dgm:t>
    </dgm:pt>
    <dgm:pt modelId="{587351EA-1333-418A-8A64-6ADB8EECC4E8}" type="parTrans" cxnId="{528F467D-B6FA-4245-81B9-3B9909C03A9A}">
      <dgm:prSet/>
      <dgm:spPr/>
      <dgm:t>
        <a:bodyPr/>
        <a:lstStyle/>
        <a:p>
          <a:endParaRPr lang="es-CO"/>
        </a:p>
      </dgm:t>
    </dgm:pt>
    <dgm:pt modelId="{A9E8AE8D-8DF7-4778-9097-D4EABCD937CF}" type="sibTrans" cxnId="{528F467D-B6FA-4245-81B9-3B9909C03A9A}">
      <dgm:prSet/>
      <dgm:spPr/>
      <dgm:t>
        <a:bodyPr/>
        <a:lstStyle/>
        <a:p>
          <a:endParaRPr lang="es-CO"/>
        </a:p>
      </dgm:t>
    </dgm:pt>
    <dgm:pt modelId="{2639C0C3-EE0D-4936-946F-1C9ABAE335B8}">
      <dgm:prSet phldrT="[Texto]" custT="1"/>
      <dgm:spPr>
        <a:noFill/>
        <a:ln>
          <a:noFill/>
        </a:ln>
      </dgm:spPr>
      <dgm:t>
        <a:bodyPr/>
        <a:lstStyle/>
        <a:p>
          <a:r>
            <a:rPr lang="es-CO" sz="2400" b="1" dirty="0">
              <a:solidFill>
                <a:schemeClr val="tx1"/>
              </a:solidFill>
            </a:rPr>
            <a:t>62,24 %</a:t>
          </a:r>
        </a:p>
      </dgm:t>
    </dgm:pt>
    <dgm:pt modelId="{688DEE7A-C654-4B3C-A2B9-DFAFA567137F}" type="parTrans" cxnId="{56E64023-122F-405B-BFEE-7CB804443F45}">
      <dgm:prSet/>
      <dgm:spPr/>
      <dgm:t>
        <a:bodyPr/>
        <a:lstStyle/>
        <a:p>
          <a:endParaRPr lang="es-CO"/>
        </a:p>
      </dgm:t>
    </dgm:pt>
    <dgm:pt modelId="{6448CF70-342E-4EB9-A328-B3CC307E6A88}" type="sibTrans" cxnId="{56E64023-122F-405B-BFEE-7CB804443F45}">
      <dgm:prSet/>
      <dgm:spPr/>
      <dgm:t>
        <a:bodyPr/>
        <a:lstStyle/>
        <a:p>
          <a:endParaRPr lang="es-CO"/>
        </a:p>
      </dgm:t>
    </dgm:pt>
    <dgm:pt modelId="{08D5E1B2-A7EA-4A56-861D-01F0D75848A6}">
      <dgm:prSet phldrT="[Texto]" custT="1"/>
      <dgm:spPr>
        <a:solidFill>
          <a:srgbClr val="00CC00"/>
        </a:solidFill>
      </dgm:spPr>
      <dgm:t>
        <a:bodyPr/>
        <a:lstStyle/>
        <a:p>
          <a:r>
            <a:rPr lang="es-CO" sz="1800" b="1" dirty="0"/>
            <a:t>Garantía </a:t>
          </a:r>
        </a:p>
        <a:p>
          <a:r>
            <a:rPr lang="es-CO" sz="1800" b="1" dirty="0"/>
            <a:t>Derechos</a:t>
          </a:r>
          <a:r>
            <a:rPr lang="es-CO" sz="1800" dirty="0"/>
            <a:t> </a:t>
          </a:r>
        </a:p>
      </dgm:t>
    </dgm:pt>
    <dgm:pt modelId="{74DB196D-83D4-41AD-B9D7-289203BF1794}" type="parTrans" cxnId="{B2B58DE8-48E6-403A-9AE7-F1C44D9A596A}">
      <dgm:prSet/>
      <dgm:spPr/>
      <dgm:t>
        <a:bodyPr/>
        <a:lstStyle/>
        <a:p>
          <a:endParaRPr lang="es-CO"/>
        </a:p>
      </dgm:t>
    </dgm:pt>
    <dgm:pt modelId="{5F373362-F0BC-4D23-B9F6-725B2B08DEAD}" type="sibTrans" cxnId="{B2B58DE8-48E6-403A-9AE7-F1C44D9A596A}">
      <dgm:prSet/>
      <dgm:spPr/>
      <dgm:t>
        <a:bodyPr/>
        <a:lstStyle/>
        <a:p>
          <a:endParaRPr lang="es-CO"/>
        </a:p>
      </dgm:t>
    </dgm:pt>
    <dgm:pt modelId="{55A72801-AECF-463A-8A9F-7448B4F9EEF5}">
      <dgm:prSet phldrT="[Texto]"/>
      <dgm:spPr>
        <a:solidFill>
          <a:srgbClr val="99FF33"/>
        </a:solidFill>
      </dgm:spPr>
      <dgm:t>
        <a:bodyPr/>
        <a:lstStyle/>
        <a:p>
          <a:r>
            <a:rPr lang="es-CO" b="1" dirty="0"/>
            <a:t>Oportunidades económicas </a:t>
          </a:r>
          <a:r>
            <a:rPr lang="es-CO" dirty="0"/>
            <a:t> </a:t>
          </a:r>
        </a:p>
      </dgm:t>
    </dgm:pt>
    <dgm:pt modelId="{4F322E42-8C65-4954-A955-5737670BADF6}" type="parTrans" cxnId="{AFF10181-FF58-488C-A988-5B7441510FBF}">
      <dgm:prSet/>
      <dgm:spPr/>
      <dgm:t>
        <a:bodyPr/>
        <a:lstStyle/>
        <a:p>
          <a:endParaRPr lang="es-CO"/>
        </a:p>
      </dgm:t>
    </dgm:pt>
    <dgm:pt modelId="{955FA882-DD0B-4744-B926-C453321797E5}" type="sibTrans" cxnId="{AFF10181-FF58-488C-A988-5B7441510FBF}">
      <dgm:prSet/>
      <dgm:spPr/>
      <dgm:t>
        <a:bodyPr/>
        <a:lstStyle/>
        <a:p>
          <a:endParaRPr lang="es-CO"/>
        </a:p>
      </dgm:t>
    </dgm:pt>
    <dgm:pt modelId="{CDCF9C14-D86B-43F4-8BE7-3EE3FD1A2301}">
      <dgm:prSet phldrT="[Texto]"/>
      <dgm:spPr>
        <a:solidFill>
          <a:srgbClr val="33CC33"/>
        </a:solidFill>
      </dgm:spPr>
      <dgm:t>
        <a:bodyPr/>
        <a:lstStyle/>
        <a:p>
          <a:r>
            <a:rPr lang="es-CO" b="1" dirty="0"/>
            <a:t>Oportunidades Artísticas y deportivas</a:t>
          </a:r>
        </a:p>
      </dgm:t>
    </dgm:pt>
    <dgm:pt modelId="{AA6A93E3-8541-429E-A830-8A34EBF3D39D}" type="sibTrans" cxnId="{2B7B824D-F690-4240-B0A7-95F8E000CADC}">
      <dgm:prSet/>
      <dgm:spPr/>
      <dgm:t>
        <a:bodyPr/>
        <a:lstStyle/>
        <a:p>
          <a:endParaRPr lang="es-CO"/>
        </a:p>
      </dgm:t>
    </dgm:pt>
    <dgm:pt modelId="{3BE5A12A-34D5-407B-8E2A-B2F4D5E5F61D}" type="parTrans" cxnId="{2B7B824D-F690-4240-B0A7-95F8E000CADC}">
      <dgm:prSet/>
      <dgm:spPr/>
      <dgm:t>
        <a:bodyPr/>
        <a:lstStyle/>
        <a:p>
          <a:endParaRPr lang="es-CO"/>
        </a:p>
      </dgm:t>
    </dgm:pt>
    <dgm:pt modelId="{58C351E4-2997-4853-B4E7-1B3FDFF29C39}" type="pres">
      <dgm:prSet presAssocID="{4C90F3F8-6196-44D0-AC03-3A6200BBD3CF}" presName="theList" presStyleCnt="0">
        <dgm:presLayoutVars>
          <dgm:dir/>
          <dgm:animLvl val="lvl"/>
          <dgm:resizeHandles val="exact"/>
        </dgm:presLayoutVars>
      </dgm:prSet>
      <dgm:spPr/>
    </dgm:pt>
    <dgm:pt modelId="{D2DBBFA1-D518-4B1E-98E9-2BFE8C59B9E4}" type="pres">
      <dgm:prSet presAssocID="{40AD9D5A-0846-4C83-AFD5-730BBDE71A64}" presName="compNode" presStyleCnt="0"/>
      <dgm:spPr/>
    </dgm:pt>
    <dgm:pt modelId="{A26814F5-978E-453C-97EE-5BAB517174F4}" type="pres">
      <dgm:prSet presAssocID="{40AD9D5A-0846-4C83-AFD5-730BBDE71A64}" presName="aNode" presStyleLbl="bgShp" presStyleIdx="0" presStyleCnt="4" custLinFactNeighborX="-102" custLinFactNeighborY="-8571"/>
      <dgm:spPr/>
    </dgm:pt>
    <dgm:pt modelId="{9C605F2A-31A6-43BF-A031-FAFFB0EC39C8}" type="pres">
      <dgm:prSet presAssocID="{40AD9D5A-0846-4C83-AFD5-730BBDE71A64}" presName="textNode" presStyleLbl="bgShp" presStyleIdx="0" presStyleCnt="4"/>
      <dgm:spPr/>
    </dgm:pt>
    <dgm:pt modelId="{2EDD1033-3AB1-4B48-954C-0052E2B18727}" type="pres">
      <dgm:prSet presAssocID="{40AD9D5A-0846-4C83-AFD5-730BBDE71A64}" presName="compChildNode" presStyleCnt="0"/>
      <dgm:spPr/>
    </dgm:pt>
    <dgm:pt modelId="{03990817-B77B-4BC5-AEED-5A5539E6CBD9}" type="pres">
      <dgm:prSet presAssocID="{40AD9D5A-0846-4C83-AFD5-730BBDE71A64}" presName="theInnerList" presStyleCnt="0"/>
      <dgm:spPr/>
    </dgm:pt>
    <dgm:pt modelId="{0F2A5FC4-16B3-4679-BD3F-439695D862D1}" type="pres">
      <dgm:prSet presAssocID="{2639C0C3-EE0D-4936-946F-1C9ABAE335B8}" presName="childNode" presStyleLbl="node1" presStyleIdx="0" presStyleCnt="1" custFlipVert="0" custScaleX="130716" custScaleY="17614" custLinFactNeighborX="1816" custLinFactNeighborY="-37166">
        <dgm:presLayoutVars>
          <dgm:bulletEnabled val="1"/>
        </dgm:presLayoutVars>
      </dgm:prSet>
      <dgm:spPr/>
    </dgm:pt>
    <dgm:pt modelId="{6FE7CA07-729A-4929-B52C-DD50CDF4A604}" type="pres">
      <dgm:prSet presAssocID="{40AD9D5A-0846-4C83-AFD5-730BBDE71A64}" presName="aSpace" presStyleCnt="0"/>
      <dgm:spPr/>
    </dgm:pt>
    <dgm:pt modelId="{D58EF37B-DBBE-4A6B-A5FB-DE35D3A4CBA6}" type="pres">
      <dgm:prSet presAssocID="{08D5E1B2-A7EA-4A56-861D-01F0D75848A6}" presName="compNode" presStyleCnt="0"/>
      <dgm:spPr/>
    </dgm:pt>
    <dgm:pt modelId="{368B0B0A-450F-432C-A29D-F5DB9A6F92CA}" type="pres">
      <dgm:prSet presAssocID="{08D5E1B2-A7EA-4A56-861D-01F0D75848A6}" presName="aNode" presStyleLbl="bgShp" presStyleIdx="1" presStyleCnt="4" custScaleX="95614" custLinFactNeighborX="-52" custLinFactNeighborY="1813"/>
      <dgm:spPr/>
    </dgm:pt>
    <dgm:pt modelId="{CA5B5C7C-B581-4925-92DA-C1891C0EB52E}" type="pres">
      <dgm:prSet presAssocID="{08D5E1B2-A7EA-4A56-861D-01F0D75848A6}" presName="textNode" presStyleLbl="bgShp" presStyleIdx="1" presStyleCnt="4"/>
      <dgm:spPr/>
    </dgm:pt>
    <dgm:pt modelId="{F2F9994D-6D11-4FC4-B81B-24F61E6D8B70}" type="pres">
      <dgm:prSet presAssocID="{08D5E1B2-A7EA-4A56-861D-01F0D75848A6}" presName="compChildNode" presStyleCnt="0"/>
      <dgm:spPr/>
    </dgm:pt>
    <dgm:pt modelId="{9396C623-3A8F-492C-9747-04CFA1116145}" type="pres">
      <dgm:prSet presAssocID="{08D5E1B2-A7EA-4A56-861D-01F0D75848A6}" presName="theInnerList" presStyleCnt="0"/>
      <dgm:spPr/>
    </dgm:pt>
    <dgm:pt modelId="{38DE4BF0-B33B-422E-9B00-9435547BB009}" type="pres">
      <dgm:prSet presAssocID="{08D5E1B2-A7EA-4A56-861D-01F0D75848A6}" presName="aSpace" presStyleCnt="0"/>
      <dgm:spPr/>
    </dgm:pt>
    <dgm:pt modelId="{4A5D3466-4C35-44FC-A029-CC0A1CCDA617}" type="pres">
      <dgm:prSet presAssocID="{55A72801-AECF-463A-8A9F-7448B4F9EEF5}" presName="compNode" presStyleCnt="0"/>
      <dgm:spPr/>
    </dgm:pt>
    <dgm:pt modelId="{90A76F2F-E75D-4B75-AA39-AE07212B8D21}" type="pres">
      <dgm:prSet presAssocID="{55A72801-AECF-463A-8A9F-7448B4F9EEF5}" presName="aNode" presStyleLbl="bgShp" presStyleIdx="2" presStyleCnt="4" custLinFactNeighborX="-1796" custLinFactNeighborY="4590"/>
      <dgm:spPr/>
    </dgm:pt>
    <dgm:pt modelId="{0C3C3A4F-F935-497E-A08E-B1342893F897}" type="pres">
      <dgm:prSet presAssocID="{55A72801-AECF-463A-8A9F-7448B4F9EEF5}" presName="textNode" presStyleLbl="bgShp" presStyleIdx="2" presStyleCnt="4"/>
      <dgm:spPr/>
    </dgm:pt>
    <dgm:pt modelId="{66549110-D1A4-44DB-B3C7-E642F12921D7}" type="pres">
      <dgm:prSet presAssocID="{55A72801-AECF-463A-8A9F-7448B4F9EEF5}" presName="compChildNode" presStyleCnt="0"/>
      <dgm:spPr/>
    </dgm:pt>
    <dgm:pt modelId="{68D05CA5-9F40-46C6-B238-F44A0F6062AA}" type="pres">
      <dgm:prSet presAssocID="{55A72801-AECF-463A-8A9F-7448B4F9EEF5}" presName="theInnerList" presStyleCnt="0"/>
      <dgm:spPr/>
    </dgm:pt>
    <dgm:pt modelId="{3A70E067-BF21-484D-8A80-2391F58971D5}" type="pres">
      <dgm:prSet presAssocID="{55A72801-AECF-463A-8A9F-7448B4F9EEF5}" presName="aSpace" presStyleCnt="0"/>
      <dgm:spPr/>
    </dgm:pt>
    <dgm:pt modelId="{64B6E729-FDD3-451D-8614-31A87D24CD85}" type="pres">
      <dgm:prSet presAssocID="{CDCF9C14-D86B-43F4-8BE7-3EE3FD1A2301}" presName="compNode" presStyleCnt="0"/>
      <dgm:spPr/>
    </dgm:pt>
    <dgm:pt modelId="{A07CB8C5-AE68-4D82-8898-DD9F2126E0BA}" type="pres">
      <dgm:prSet presAssocID="{CDCF9C14-D86B-43F4-8BE7-3EE3FD1A2301}" presName="aNode" presStyleLbl="bgShp" presStyleIdx="3" presStyleCnt="4" custLinFactNeighborX="1141"/>
      <dgm:spPr/>
    </dgm:pt>
    <dgm:pt modelId="{7B49807D-7487-425E-AAF4-2BE0A3BACF92}" type="pres">
      <dgm:prSet presAssocID="{CDCF9C14-D86B-43F4-8BE7-3EE3FD1A2301}" presName="textNode" presStyleLbl="bgShp" presStyleIdx="3" presStyleCnt="4"/>
      <dgm:spPr/>
    </dgm:pt>
    <dgm:pt modelId="{BD4C605D-878B-4BC0-9062-0EC36CE3EDB4}" type="pres">
      <dgm:prSet presAssocID="{CDCF9C14-D86B-43F4-8BE7-3EE3FD1A2301}" presName="compChildNode" presStyleCnt="0"/>
      <dgm:spPr/>
    </dgm:pt>
    <dgm:pt modelId="{750C3B97-41D5-4CD9-914B-DBC1E6E2CA0A}" type="pres">
      <dgm:prSet presAssocID="{CDCF9C14-D86B-43F4-8BE7-3EE3FD1A2301}" presName="theInnerList" presStyleCnt="0"/>
      <dgm:spPr/>
    </dgm:pt>
  </dgm:ptLst>
  <dgm:cxnLst>
    <dgm:cxn modelId="{780EEF05-9414-461E-ABFA-889243E6082D}" type="presOf" srcId="{55A72801-AECF-463A-8A9F-7448B4F9EEF5}" destId="{90A76F2F-E75D-4B75-AA39-AE07212B8D21}" srcOrd="0" destOrd="0" presId="urn:microsoft.com/office/officeart/2005/8/layout/lProcess2"/>
    <dgm:cxn modelId="{56E64023-122F-405B-BFEE-7CB804443F45}" srcId="{40AD9D5A-0846-4C83-AFD5-730BBDE71A64}" destId="{2639C0C3-EE0D-4936-946F-1C9ABAE335B8}" srcOrd="0" destOrd="0" parTransId="{688DEE7A-C654-4B3C-A2B9-DFAFA567137F}" sibTransId="{6448CF70-342E-4EB9-A328-B3CC307E6A88}"/>
    <dgm:cxn modelId="{4D7A1B69-684D-41D7-A591-2189A0424DF0}" type="presOf" srcId="{2639C0C3-EE0D-4936-946F-1C9ABAE335B8}" destId="{0F2A5FC4-16B3-4679-BD3F-439695D862D1}" srcOrd="0" destOrd="0" presId="urn:microsoft.com/office/officeart/2005/8/layout/lProcess2"/>
    <dgm:cxn modelId="{2B7B824D-F690-4240-B0A7-95F8E000CADC}" srcId="{4C90F3F8-6196-44D0-AC03-3A6200BBD3CF}" destId="{CDCF9C14-D86B-43F4-8BE7-3EE3FD1A2301}" srcOrd="3" destOrd="0" parTransId="{3BE5A12A-34D5-407B-8E2A-B2F4D5E5F61D}" sibTransId="{AA6A93E3-8541-429E-A830-8A34EBF3D39D}"/>
    <dgm:cxn modelId="{52B4C473-3709-4865-9F8D-12A628B9DFDA}" type="presOf" srcId="{40AD9D5A-0846-4C83-AFD5-730BBDE71A64}" destId="{A26814F5-978E-453C-97EE-5BAB517174F4}" srcOrd="0" destOrd="0" presId="urn:microsoft.com/office/officeart/2005/8/layout/lProcess2"/>
    <dgm:cxn modelId="{F29F9B77-F49C-45A2-9A4A-3A02C036BB3B}" type="presOf" srcId="{4C90F3F8-6196-44D0-AC03-3A6200BBD3CF}" destId="{58C351E4-2997-4853-B4E7-1B3FDFF29C39}" srcOrd="0" destOrd="0" presId="urn:microsoft.com/office/officeart/2005/8/layout/lProcess2"/>
    <dgm:cxn modelId="{675AE478-E291-49AD-99FE-E5C3E9DD79C9}" type="presOf" srcId="{55A72801-AECF-463A-8A9F-7448B4F9EEF5}" destId="{0C3C3A4F-F935-497E-A08E-B1342893F897}" srcOrd="1" destOrd="0" presId="urn:microsoft.com/office/officeart/2005/8/layout/lProcess2"/>
    <dgm:cxn modelId="{528F467D-B6FA-4245-81B9-3B9909C03A9A}" srcId="{4C90F3F8-6196-44D0-AC03-3A6200BBD3CF}" destId="{40AD9D5A-0846-4C83-AFD5-730BBDE71A64}" srcOrd="0" destOrd="0" parTransId="{587351EA-1333-418A-8A64-6ADB8EECC4E8}" sibTransId="{A9E8AE8D-8DF7-4778-9097-D4EABCD937CF}"/>
    <dgm:cxn modelId="{AFF10181-FF58-488C-A988-5B7441510FBF}" srcId="{4C90F3F8-6196-44D0-AC03-3A6200BBD3CF}" destId="{55A72801-AECF-463A-8A9F-7448B4F9EEF5}" srcOrd="2" destOrd="0" parTransId="{4F322E42-8C65-4954-A955-5737670BADF6}" sibTransId="{955FA882-DD0B-4744-B926-C453321797E5}"/>
    <dgm:cxn modelId="{155F1E88-C991-41DF-B138-7E4F590CB09E}" type="presOf" srcId="{08D5E1B2-A7EA-4A56-861D-01F0D75848A6}" destId="{CA5B5C7C-B581-4925-92DA-C1891C0EB52E}" srcOrd="1" destOrd="0" presId="urn:microsoft.com/office/officeart/2005/8/layout/lProcess2"/>
    <dgm:cxn modelId="{214E19AF-16D8-4015-9D6C-3D14B6566A77}" type="presOf" srcId="{40AD9D5A-0846-4C83-AFD5-730BBDE71A64}" destId="{9C605F2A-31A6-43BF-A031-FAFFB0EC39C8}" srcOrd="1" destOrd="0" presId="urn:microsoft.com/office/officeart/2005/8/layout/lProcess2"/>
    <dgm:cxn modelId="{B26066B5-1E3B-46F2-BCE7-12A3027E8DD2}" type="presOf" srcId="{CDCF9C14-D86B-43F4-8BE7-3EE3FD1A2301}" destId="{A07CB8C5-AE68-4D82-8898-DD9F2126E0BA}" srcOrd="0" destOrd="0" presId="urn:microsoft.com/office/officeart/2005/8/layout/lProcess2"/>
    <dgm:cxn modelId="{C2C152E3-73ED-47FA-A7F5-DDF84CCA9277}" type="presOf" srcId="{CDCF9C14-D86B-43F4-8BE7-3EE3FD1A2301}" destId="{7B49807D-7487-425E-AAF4-2BE0A3BACF92}" srcOrd="1" destOrd="0" presId="urn:microsoft.com/office/officeart/2005/8/layout/lProcess2"/>
    <dgm:cxn modelId="{B2B58DE8-48E6-403A-9AE7-F1C44D9A596A}" srcId="{4C90F3F8-6196-44D0-AC03-3A6200BBD3CF}" destId="{08D5E1B2-A7EA-4A56-861D-01F0D75848A6}" srcOrd="1" destOrd="0" parTransId="{74DB196D-83D4-41AD-B9D7-289203BF1794}" sibTransId="{5F373362-F0BC-4D23-B9F6-725B2B08DEAD}"/>
    <dgm:cxn modelId="{0C6D94FE-ECDF-464E-B817-E2F8DA10FFF4}" type="presOf" srcId="{08D5E1B2-A7EA-4A56-861D-01F0D75848A6}" destId="{368B0B0A-450F-432C-A29D-F5DB9A6F92CA}" srcOrd="0" destOrd="0" presId="urn:microsoft.com/office/officeart/2005/8/layout/lProcess2"/>
    <dgm:cxn modelId="{25123E97-0CA1-472A-BA61-8C26E354A0CC}" type="presParOf" srcId="{58C351E4-2997-4853-B4E7-1B3FDFF29C39}" destId="{D2DBBFA1-D518-4B1E-98E9-2BFE8C59B9E4}" srcOrd="0" destOrd="0" presId="urn:microsoft.com/office/officeart/2005/8/layout/lProcess2"/>
    <dgm:cxn modelId="{2F0108D6-5D78-4349-A5C9-C5DF09FF8E93}" type="presParOf" srcId="{D2DBBFA1-D518-4B1E-98E9-2BFE8C59B9E4}" destId="{A26814F5-978E-453C-97EE-5BAB517174F4}" srcOrd="0" destOrd="0" presId="urn:microsoft.com/office/officeart/2005/8/layout/lProcess2"/>
    <dgm:cxn modelId="{5F332087-26FA-4FD0-8587-6A5FF9BFF0B2}" type="presParOf" srcId="{D2DBBFA1-D518-4B1E-98E9-2BFE8C59B9E4}" destId="{9C605F2A-31A6-43BF-A031-FAFFB0EC39C8}" srcOrd="1" destOrd="0" presId="urn:microsoft.com/office/officeart/2005/8/layout/lProcess2"/>
    <dgm:cxn modelId="{4DB9CC30-2980-4EDB-AB48-ADC579D6D4E6}" type="presParOf" srcId="{D2DBBFA1-D518-4B1E-98E9-2BFE8C59B9E4}" destId="{2EDD1033-3AB1-4B48-954C-0052E2B18727}" srcOrd="2" destOrd="0" presId="urn:microsoft.com/office/officeart/2005/8/layout/lProcess2"/>
    <dgm:cxn modelId="{D5E56E94-21EA-42CA-A235-81B3745572DD}" type="presParOf" srcId="{2EDD1033-3AB1-4B48-954C-0052E2B18727}" destId="{03990817-B77B-4BC5-AEED-5A5539E6CBD9}" srcOrd="0" destOrd="0" presId="urn:microsoft.com/office/officeart/2005/8/layout/lProcess2"/>
    <dgm:cxn modelId="{9E19CC31-BAE5-4F32-8FB9-A0001FD421E0}" type="presParOf" srcId="{03990817-B77B-4BC5-AEED-5A5539E6CBD9}" destId="{0F2A5FC4-16B3-4679-BD3F-439695D862D1}" srcOrd="0" destOrd="0" presId="urn:microsoft.com/office/officeart/2005/8/layout/lProcess2"/>
    <dgm:cxn modelId="{0A1AB2F1-0EB6-480C-83DE-47E02B74A913}" type="presParOf" srcId="{58C351E4-2997-4853-B4E7-1B3FDFF29C39}" destId="{6FE7CA07-729A-4929-B52C-DD50CDF4A604}" srcOrd="1" destOrd="0" presId="urn:microsoft.com/office/officeart/2005/8/layout/lProcess2"/>
    <dgm:cxn modelId="{0C0F5AA9-AD91-40C1-BAF2-4CEADB6469C8}" type="presParOf" srcId="{58C351E4-2997-4853-B4E7-1B3FDFF29C39}" destId="{D58EF37B-DBBE-4A6B-A5FB-DE35D3A4CBA6}" srcOrd="2" destOrd="0" presId="urn:microsoft.com/office/officeart/2005/8/layout/lProcess2"/>
    <dgm:cxn modelId="{9304EF67-384D-4D1D-990E-2319FB3AF870}" type="presParOf" srcId="{D58EF37B-DBBE-4A6B-A5FB-DE35D3A4CBA6}" destId="{368B0B0A-450F-432C-A29D-F5DB9A6F92CA}" srcOrd="0" destOrd="0" presId="urn:microsoft.com/office/officeart/2005/8/layout/lProcess2"/>
    <dgm:cxn modelId="{540AC8C1-7A68-4C1E-A512-0CCDDF724F83}" type="presParOf" srcId="{D58EF37B-DBBE-4A6B-A5FB-DE35D3A4CBA6}" destId="{CA5B5C7C-B581-4925-92DA-C1891C0EB52E}" srcOrd="1" destOrd="0" presId="urn:microsoft.com/office/officeart/2005/8/layout/lProcess2"/>
    <dgm:cxn modelId="{05818B07-0F0A-48C9-9944-876CC84C5080}" type="presParOf" srcId="{D58EF37B-DBBE-4A6B-A5FB-DE35D3A4CBA6}" destId="{F2F9994D-6D11-4FC4-B81B-24F61E6D8B70}" srcOrd="2" destOrd="0" presId="urn:microsoft.com/office/officeart/2005/8/layout/lProcess2"/>
    <dgm:cxn modelId="{3310B964-FB37-4FDD-B9B4-028146F08181}" type="presParOf" srcId="{F2F9994D-6D11-4FC4-B81B-24F61E6D8B70}" destId="{9396C623-3A8F-492C-9747-04CFA1116145}" srcOrd="0" destOrd="0" presId="urn:microsoft.com/office/officeart/2005/8/layout/lProcess2"/>
    <dgm:cxn modelId="{83CEDAF6-DA8B-4DFB-BB16-4A023DC56C94}" type="presParOf" srcId="{58C351E4-2997-4853-B4E7-1B3FDFF29C39}" destId="{38DE4BF0-B33B-422E-9B00-9435547BB009}" srcOrd="3" destOrd="0" presId="urn:microsoft.com/office/officeart/2005/8/layout/lProcess2"/>
    <dgm:cxn modelId="{7C8D0CD2-90C6-4DA9-AE96-CE7911A3A6C1}" type="presParOf" srcId="{58C351E4-2997-4853-B4E7-1B3FDFF29C39}" destId="{4A5D3466-4C35-44FC-A029-CC0A1CCDA617}" srcOrd="4" destOrd="0" presId="urn:microsoft.com/office/officeart/2005/8/layout/lProcess2"/>
    <dgm:cxn modelId="{782BDE07-8CDE-4111-8357-6EA105F049B9}" type="presParOf" srcId="{4A5D3466-4C35-44FC-A029-CC0A1CCDA617}" destId="{90A76F2F-E75D-4B75-AA39-AE07212B8D21}" srcOrd="0" destOrd="0" presId="urn:microsoft.com/office/officeart/2005/8/layout/lProcess2"/>
    <dgm:cxn modelId="{DDE99A80-E4FE-4E1E-B4A6-656656F614D3}" type="presParOf" srcId="{4A5D3466-4C35-44FC-A029-CC0A1CCDA617}" destId="{0C3C3A4F-F935-497E-A08E-B1342893F897}" srcOrd="1" destOrd="0" presId="urn:microsoft.com/office/officeart/2005/8/layout/lProcess2"/>
    <dgm:cxn modelId="{552CEE63-0546-4793-B393-ED43D132EFFA}" type="presParOf" srcId="{4A5D3466-4C35-44FC-A029-CC0A1CCDA617}" destId="{66549110-D1A4-44DB-B3C7-E642F12921D7}" srcOrd="2" destOrd="0" presId="urn:microsoft.com/office/officeart/2005/8/layout/lProcess2"/>
    <dgm:cxn modelId="{3F060E0F-9CBD-4C99-9499-E140C4030829}" type="presParOf" srcId="{66549110-D1A4-44DB-B3C7-E642F12921D7}" destId="{68D05CA5-9F40-46C6-B238-F44A0F6062AA}" srcOrd="0" destOrd="0" presId="urn:microsoft.com/office/officeart/2005/8/layout/lProcess2"/>
    <dgm:cxn modelId="{E206DE3C-7915-48FC-870A-A4825F806102}" type="presParOf" srcId="{58C351E4-2997-4853-B4E7-1B3FDFF29C39}" destId="{3A70E067-BF21-484D-8A80-2391F58971D5}" srcOrd="5" destOrd="0" presId="urn:microsoft.com/office/officeart/2005/8/layout/lProcess2"/>
    <dgm:cxn modelId="{9033C097-786D-4148-A0B0-BE86587CEF54}" type="presParOf" srcId="{58C351E4-2997-4853-B4E7-1B3FDFF29C39}" destId="{64B6E729-FDD3-451D-8614-31A87D24CD85}" srcOrd="6" destOrd="0" presId="urn:microsoft.com/office/officeart/2005/8/layout/lProcess2"/>
    <dgm:cxn modelId="{1B3FAA13-B6D7-422B-88DC-9239A9857C2E}" type="presParOf" srcId="{64B6E729-FDD3-451D-8614-31A87D24CD85}" destId="{A07CB8C5-AE68-4D82-8898-DD9F2126E0BA}" srcOrd="0" destOrd="0" presId="urn:microsoft.com/office/officeart/2005/8/layout/lProcess2"/>
    <dgm:cxn modelId="{CEF90B0A-D06A-45A3-969C-9479D682BBCC}" type="presParOf" srcId="{64B6E729-FDD3-451D-8614-31A87D24CD85}" destId="{7B49807D-7487-425E-AAF4-2BE0A3BACF92}" srcOrd="1" destOrd="0" presId="urn:microsoft.com/office/officeart/2005/8/layout/lProcess2"/>
    <dgm:cxn modelId="{CE30F413-35AA-4B5C-A918-7275B6236DA3}" type="presParOf" srcId="{64B6E729-FDD3-451D-8614-31A87D24CD85}" destId="{BD4C605D-878B-4BC0-9062-0EC36CE3EDB4}" srcOrd="2" destOrd="0" presId="urn:microsoft.com/office/officeart/2005/8/layout/lProcess2"/>
    <dgm:cxn modelId="{B4BDBB94-5C0B-4A1D-B347-17137BD6AAB8}" type="presParOf" srcId="{BD4C605D-878B-4BC0-9062-0EC36CE3EDB4}" destId="{750C3B97-41D5-4CD9-914B-DBC1E6E2CA0A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90F3F8-6196-44D0-AC03-3A6200BBD3C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40AD9D5A-0846-4C83-AFD5-730BBDE71A64}">
      <dgm:prSet phldrT="[Texto]" custT="1"/>
      <dgm:spPr>
        <a:solidFill>
          <a:srgbClr val="00FF00"/>
        </a:solidFill>
      </dgm:spPr>
      <dgm:t>
        <a:bodyPr/>
        <a:lstStyle/>
        <a:p>
          <a:r>
            <a:rPr lang="es-CO" sz="1600" dirty="0"/>
            <a:t>Participación</a:t>
          </a:r>
          <a:r>
            <a:rPr lang="es-CO" sz="1800" dirty="0"/>
            <a:t> </a:t>
          </a:r>
        </a:p>
      </dgm:t>
    </dgm:pt>
    <dgm:pt modelId="{587351EA-1333-418A-8A64-6ADB8EECC4E8}" type="parTrans" cxnId="{528F467D-B6FA-4245-81B9-3B9909C03A9A}">
      <dgm:prSet/>
      <dgm:spPr/>
      <dgm:t>
        <a:bodyPr/>
        <a:lstStyle/>
        <a:p>
          <a:endParaRPr lang="es-CO"/>
        </a:p>
      </dgm:t>
    </dgm:pt>
    <dgm:pt modelId="{A9E8AE8D-8DF7-4778-9097-D4EABCD937CF}" type="sibTrans" cxnId="{528F467D-B6FA-4245-81B9-3B9909C03A9A}">
      <dgm:prSet/>
      <dgm:spPr/>
      <dgm:t>
        <a:bodyPr/>
        <a:lstStyle/>
        <a:p>
          <a:endParaRPr lang="es-CO"/>
        </a:p>
      </dgm:t>
    </dgm:pt>
    <dgm:pt modelId="{2639C0C3-EE0D-4936-946F-1C9ABAE335B8}">
      <dgm:prSet phldrT="[Texto]" custT="1"/>
      <dgm:spPr>
        <a:noFill/>
        <a:ln>
          <a:noFill/>
        </a:ln>
      </dgm:spPr>
      <dgm:t>
        <a:bodyPr/>
        <a:lstStyle/>
        <a:p>
          <a:r>
            <a:rPr lang="es-CO" sz="2400" b="1" dirty="0">
              <a:solidFill>
                <a:schemeClr val="tx1"/>
              </a:solidFill>
            </a:rPr>
            <a:t>70,35 %</a:t>
          </a:r>
        </a:p>
      </dgm:t>
    </dgm:pt>
    <dgm:pt modelId="{688DEE7A-C654-4B3C-A2B9-DFAFA567137F}" type="parTrans" cxnId="{56E64023-122F-405B-BFEE-7CB804443F45}">
      <dgm:prSet/>
      <dgm:spPr/>
      <dgm:t>
        <a:bodyPr/>
        <a:lstStyle/>
        <a:p>
          <a:endParaRPr lang="es-CO"/>
        </a:p>
      </dgm:t>
    </dgm:pt>
    <dgm:pt modelId="{6448CF70-342E-4EB9-A328-B3CC307E6A88}" type="sibTrans" cxnId="{56E64023-122F-405B-BFEE-7CB804443F45}">
      <dgm:prSet/>
      <dgm:spPr/>
      <dgm:t>
        <a:bodyPr/>
        <a:lstStyle/>
        <a:p>
          <a:endParaRPr lang="es-CO"/>
        </a:p>
      </dgm:t>
    </dgm:pt>
    <dgm:pt modelId="{08D5E1B2-A7EA-4A56-861D-01F0D75848A6}">
      <dgm:prSet phldrT="[Texto]" custT="1"/>
      <dgm:spPr>
        <a:solidFill>
          <a:srgbClr val="00CC00"/>
        </a:solidFill>
      </dgm:spPr>
      <dgm:t>
        <a:bodyPr/>
        <a:lstStyle/>
        <a:p>
          <a:r>
            <a:rPr lang="es-CO" sz="1800" b="1" dirty="0"/>
            <a:t>Garantía </a:t>
          </a:r>
        </a:p>
        <a:p>
          <a:r>
            <a:rPr lang="es-CO" sz="1800" b="1" dirty="0"/>
            <a:t>Derechos</a:t>
          </a:r>
          <a:r>
            <a:rPr lang="es-CO" sz="1800" dirty="0"/>
            <a:t> </a:t>
          </a:r>
        </a:p>
      </dgm:t>
    </dgm:pt>
    <dgm:pt modelId="{74DB196D-83D4-41AD-B9D7-289203BF1794}" type="parTrans" cxnId="{B2B58DE8-48E6-403A-9AE7-F1C44D9A596A}">
      <dgm:prSet/>
      <dgm:spPr/>
      <dgm:t>
        <a:bodyPr/>
        <a:lstStyle/>
        <a:p>
          <a:endParaRPr lang="es-CO"/>
        </a:p>
      </dgm:t>
    </dgm:pt>
    <dgm:pt modelId="{5F373362-F0BC-4D23-B9F6-725B2B08DEAD}" type="sibTrans" cxnId="{B2B58DE8-48E6-403A-9AE7-F1C44D9A596A}">
      <dgm:prSet/>
      <dgm:spPr/>
      <dgm:t>
        <a:bodyPr/>
        <a:lstStyle/>
        <a:p>
          <a:endParaRPr lang="es-CO"/>
        </a:p>
      </dgm:t>
    </dgm:pt>
    <dgm:pt modelId="{55A72801-AECF-463A-8A9F-7448B4F9EEF5}">
      <dgm:prSet phldrT="[Texto]"/>
      <dgm:spPr>
        <a:solidFill>
          <a:srgbClr val="99FF33"/>
        </a:solidFill>
      </dgm:spPr>
      <dgm:t>
        <a:bodyPr/>
        <a:lstStyle/>
        <a:p>
          <a:r>
            <a:rPr lang="es-CO" b="1" dirty="0"/>
            <a:t>Oportunidades económicas </a:t>
          </a:r>
          <a:r>
            <a:rPr lang="es-CO" dirty="0"/>
            <a:t> </a:t>
          </a:r>
        </a:p>
      </dgm:t>
    </dgm:pt>
    <dgm:pt modelId="{4F322E42-8C65-4954-A955-5737670BADF6}" type="parTrans" cxnId="{AFF10181-FF58-488C-A988-5B7441510FBF}">
      <dgm:prSet/>
      <dgm:spPr/>
      <dgm:t>
        <a:bodyPr/>
        <a:lstStyle/>
        <a:p>
          <a:endParaRPr lang="es-CO"/>
        </a:p>
      </dgm:t>
    </dgm:pt>
    <dgm:pt modelId="{955FA882-DD0B-4744-B926-C453321797E5}" type="sibTrans" cxnId="{AFF10181-FF58-488C-A988-5B7441510FBF}">
      <dgm:prSet/>
      <dgm:spPr/>
      <dgm:t>
        <a:bodyPr/>
        <a:lstStyle/>
        <a:p>
          <a:endParaRPr lang="es-CO"/>
        </a:p>
      </dgm:t>
    </dgm:pt>
    <dgm:pt modelId="{CDCF9C14-D86B-43F4-8BE7-3EE3FD1A2301}">
      <dgm:prSet phldrT="[Texto]"/>
      <dgm:spPr>
        <a:solidFill>
          <a:srgbClr val="33CC33"/>
        </a:solidFill>
      </dgm:spPr>
      <dgm:t>
        <a:bodyPr/>
        <a:lstStyle/>
        <a:p>
          <a:r>
            <a:rPr lang="es-CO" b="1" dirty="0"/>
            <a:t>Oportunidades Artísticas y deportivas</a:t>
          </a:r>
        </a:p>
      </dgm:t>
    </dgm:pt>
    <dgm:pt modelId="{AA6A93E3-8541-429E-A830-8A34EBF3D39D}" type="sibTrans" cxnId="{2B7B824D-F690-4240-B0A7-95F8E000CADC}">
      <dgm:prSet/>
      <dgm:spPr/>
      <dgm:t>
        <a:bodyPr/>
        <a:lstStyle/>
        <a:p>
          <a:endParaRPr lang="es-CO"/>
        </a:p>
      </dgm:t>
    </dgm:pt>
    <dgm:pt modelId="{3BE5A12A-34D5-407B-8E2A-B2F4D5E5F61D}" type="parTrans" cxnId="{2B7B824D-F690-4240-B0A7-95F8E000CADC}">
      <dgm:prSet/>
      <dgm:spPr/>
      <dgm:t>
        <a:bodyPr/>
        <a:lstStyle/>
        <a:p>
          <a:endParaRPr lang="es-CO"/>
        </a:p>
      </dgm:t>
    </dgm:pt>
    <dgm:pt modelId="{58C351E4-2997-4853-B4E7-1B3FDFF29C39}" type="pres">
      <dgm:prSet presAssocID="{4C90F3F8-6196-44D0-AC03-3A6200BBD3CF}" presName="theList" presStyleCnt="0">
        <dgm:presLayoutVars>
          <dgm:dir/>
          <dgm:animLvl val="lvl"/>
          <dgm:resizeHandles val="exact"/>
        </dgm:presLayoutVars>
      </dgm:prSet>
      <dgm:spPr/>
    </dgm:pt>
    <dgm:pt modelId="{D2DBBFA1-D518-4B1E-98E9-2BFE8C59B9E4}" type="pres">
      <dgm:prSet presAssocID="{40AD9D5A-0846-4C83-AFD5-730BBDE71A64}" presName="compNode" presStyleCnt="0"/>
      <dgm:spPr/>
    </dgm:pt>
    <dgm:pt modelId="{A26814F5-978E-453C-97EE-5BAB517174F4}" type="pres">
      <dgm:prSet presAssocID="{40AD9D5A-0846-4C83-AFD5-730BBDE71A64}" presName="aNode" presStyleLbl="bgShp" presStyleIdx="0" presStyleCnt="4" custLinFactNeighborX="-102" custLinFactNeighborY="-8571"/>
      <dgm:spPr/>
    </dgm:pt>
    <dgm:pt modelId="{9C605F2A-31A6-43BF-A031-FAFFB0EC39C8}" type="pres">
      <dgm:prSet presAssocID="{40AD9D5A-0846-4C83-AFD5-730BBDE71A64}" presName="textNode" presStyleLbl="bgShp" presStyleIdx="0" presStyleCnt="4"/>
      <dgm:spPr/>
    </dgm:pt>
    <dgm:pt modelId="{2EDD1033-3AB1-4B48-954C-0052E2B18727}" type="pres">
      <dgm:prSet presAssocID="{40AD9D5A-0846-4C83-AFD5-730BBDE71A64}" presName="compChildNode" presStyleCnt="0"/>
      <dgm:spPr/>
    </dgm:pt>
    <dgm:pt modelId="{03990817-B77B-4BC5-AEED-5A5539E6CBD9}" type="pres">
      <dgm:prSet presAssocID="{40AD9D5A-0846-4C83-AFD5-730BBDE71A64}" presName="theInnerList" presStyleCnt="0"/>
      <dgm:spPr/>
    </dgm:pt>
    <dgm:pt modelId="{0F2A5FC4-16B3-4679-BD3F-439695D862D1}" type="pres">
      <dgm:prSet presAssocID="{2639C0C3-EE0D-4936-946F-1C9ABAE335B8}" presName="childNode" presStyleLbl="node1" presStyleIdx="0" presStyleCnt="1" custFlipVert="0" custScaleX="130716" custScaleY="17614" custLinFactNeighborX="1816" custLinFactNeighborY="-37166">
        <dgm:presLayoutVars>
          <dgm:bulletEnabled val="1"/>
        </dgm:presLayoutVars>
      </dgm:prSet>
      <dgm:spPr/>
    </dgm:pt>
    <dgm:pt modelId="{6FE7CA07-729A-4929-B52C-DD50CDF4A604}" type="pres">
      <dgm:prSet presAssocID="{40AD9D5A-0846-4C83-AFD5-730BBDE71A64}" presName="aSpace" presStyleCnt="0"/>
      <dgm:spPr/>
    </dgm:pt>
    <dgm:pt modelId="{D58EF37B-DBBE-4A6B-A5FB-DE35D3A4CBA6}" type="pres">
      <dgm:prSet presAssocID="{08D5E1B2-A7EA-4A56-861D-01F0D75848A6}" presName="compNode" presStyleCnt="0"/>
      <dgm:spPr/>
    </dgm:pt>
    <dgm:pt modelId="{368B0B0A-450F-432C-A29D-F5DB9A6F92CA}" type="pres">
      <dgm:prSet presAssocID="{08D5E1B2-A7EA-4A56-861D-01F0D75848A6}" presName="aNode" presStyleLbl="bgShp" presStyleIdx="1" presStyleCnt="4" custScaleX="95614" custLinFactNeighborX="-52" custLinFactNeighborY="1813"/>
      <dgm:spPr/>
    </dgm:pt>
    <dgm:pt modelId="{CA5B5C7C-B581-4925-92DA-C1891C0EB52E}" type="pres">
      <dgm:prSet presAssocID="{08D5E1B2-A7EA-4A56-861D-01F0D75848A6}" presName="textNode" presStyleLbl="bgShp" presStyleIdx="1" presStyleCnt="4"/>
      <dgm:spPr/>
    </dgm:pt>
    <dgm:pt modelId="{F2F9994D-6D11-4FC4-B81B-24F61E6D8B70}" type="pres">
      <dgm:prSet presAssocID="{08D5E1B2-A7EA-4A56-861D-01F0D75848A6}" presName="compChildNode" presStyleCnt="0"/>
      <dgm:spPr/>
    </dgm:pt>
    <dgm:pt modelId="{9396C623-3A8F-492C-9747-04CFA1116145}" type="pres">
      <dgm:prSet presAssocID="{08D5E1B2-A7EA-4A56-861D-01F0D75848A6}" presName="theInnerList" presStyleCnt="0"/>
      <dgm:spPr/>
    </dgm:pt>
    <dgm:pt modelId="{38DE4BF0-B33B-422E-9B00-9435547BB009}" type="pres">
      <dgm:prSet presAssocID="{08D5E1B2-A7EA-4A56-861D-01F0D75848A6}" presName="aSpace" presStyleCnt="0"/>
      <dgm:spPr/>
    </dgm:pt>
    <dgm:pt modelId="{4A5D3466-4C35-44FC-A029-CC0A1CCDA617}" type="pres">
      <dgm:prSet presAssocID="{55A72801-AECF-463A-8A9F-7448B4F9EEF5}" presName="compNode" presStyleCnt="0"/>
      <dgm:spPr/>
    </dgm:pt>
    <dgm:pt modelId="{90A76F2F-E75D-4B75-AA39-AE07212B8D21}" type="pres">
      <dgm:prSet presAssocID="{55A72801-AECF-463A-8A9F-7448B4F9EEF5}" presName="aNode" presStyleLbl="bgShp" presStyleIdx="2" presStyleCnt="4" custLinFactNeighborX="-1796" custLinFactNeighborY="4590"/>
      <dgm:spPr/>
    </dgm:pt>
    <dgm:pt modelId="{0C3C3A4F-F935-497E-A08E-B1342893F897}" type="pres">
      <dgm:prSet presAssocID="{55A72801-AECF-463A-8A9F-7448B4F9EEF5}" presName="textNode" presStyleLbl="bgShp" presStyleIdx="2" presStyleCnt="4"/>
      <dgm:spPr/>
    </dgm:pt>
    <dgm:pt modelId="{66549110-D1A4-44DB-B3C7-E642F12921D7}" type="pres">
      <dgm:prSet presAssocID="{55A72801-AECF-463A-8A9F-7448B4F9EEF5}" presName="compChildNode" presStyleCnt="0"/>
      <dgm:spPr/>
    </dgm:pt>
    <dgm:pt modelId="{68D05CA5-9F40-46C6-B238-F44A0F6062AA}" type="pres">
      <dgm:prSet presAssocID="{55A72801-AECF-463A-8A9F-7448B4F9EEF5}" presName="theInnerList" presStyleCnt="0"/>
      <dgm:spPr/>
    </dgm:pt>
    <dgm:pt modelId="{3A70E067-BF21-484D-8A80-2391F58971D5}" type="pres">
      <dgm:prSet presAssocID="{55A72801-AECF-463A-8A9F-7448B4F9EEF5}" presName="aSpace" presStyleCnt="0"/>
      <dgm:spPr/>
    </dgm:pt>
    <dgm:pt modelId="{64B6E729-FDD3-451D-8614-31A87D24CD85}" type="pres">
      <dgm:prSet presAssocID="{CDCF9C14-D86B-43F4-8BE7-3EE3FD1A2301}" presName="compNode" presStyleCnt="0"/>
      <dgm:spPr/>
    </dgm:pt>
    <dgm:pt modelId="{A07CB8C5-AE68-4D82-8898-DD9F2126E0BA}" type="pres">
      <dgm:prSet presAssocID="{CDCF9C14-D86B-43F4-8BE7-3EE3FD1A2301}" presName="aNode" presStyleLbl="bgShp" presStyleIdx="3" presStyleCnt="4" custLinFactNeighborX="1141"/>
      <dgm:spPr/>
    </dgm:pt>
    <dgm:pt modelId="{7B49807D-7487-425E-AAF4-2BE0A3BACF92}" type="pres">
      <dgm:prSet presAssocID="{CDCF9C14-D86B-43F4-8BE7-3EE3FD1A2301}" presName="textNode" presStyleLbl="bgShp" presStyleIdx="3" presStyleCnt="4"/>
      <dgm:spPr/>
    </dgm:pt>
    <dgm:pt modelId="{BD4C605D-878B-4BC0-9062-0EC36CE3EDB4}" type="pres">
      <dgm:prSet presAssocID="{CDCF9C14-D86B-43F4-8BE7-3EE3FD1A2301}" presName="compChildNode" presStyleCnt="0"/>
      <dgm:spPr/>
    </dgm:pt>
    <dgm:pt modelId="{750C3B97-41D5-4CD9-914B-DBC1E6E2CA0A}" type="pres">
      <dgm:prSet presAssocID="{CDCF9C14-D86B-43F4-8BE7-3EE3FD1A2301}" presName="theInnerList" presStyleCnt="0"/>
      <dgm:spPr/>
    </dgm:pt>
  </dgm:ptLst>
  <dgm:cxnLst>
    <dgm:cxn modelId="{CCF1740A-B936-497C-90DD-305C2405BE07}" type="presOf" srcId="{08D5E1B2-A7EA-4A56-861D-01F0D75848A6}" destId="{368B0B0A-450F-432C-A29D-F5DB9A6F92CA}" srcOrd="0" destOrd="0" presId="urn:microsoft.com/office/officeart/2005/8/layout/lProcess2"/>
    <dgm:cxn modelId="{56E64023-122F-405B-BFEE-7CB804443F45}" srcId="{40AD9D5A-0846-4C83-AFD5-730BBDE71A64}" destId="{2639C0C3-EE0D-4936-946F-1C9ABAE335B8}" srcOrd="0" destOrd="0" parTransId="{688DEE7A-C654-4B3C-A2B9-DFAFA567137F}" sibTransId="{6448CF70-342E-4EB9-A328-B3CC307E6A88}"/>
    <dgm:cxn modelId="{3EA7C024-CF97-43B6-B3D6-9B9D0AFBB752}" type="presOf" srcId="{55A72801-AECF-463A-8A9F-7448B4F9EEF5}" destId="{90A76F2F-E75D-4B75-AA39-AE07212B8D21}" srcOrd="0" destOrd="0" presId="urn:microsoft.com/office/officeart/2005/8/layout/lProcess2"/>
    <dgm:cxn modelId="{1FD28925-9846-49F8-981E-933A5D46255F}" type="presOf" srcId="{40AD9D5A-0846-4C83-AFD5-730BBDE71A64}" destId="{A26814F5-978E-453C-97EE-5BAB517174F4}" srcOrd="0" destOrd="0" presId="urn:microsoft.com/office/officeart/2005/8/layout/lProcess2"/>
    <dgm:cxn modelId="{20F46B65-794A-4B9C-B407-1B2A1884FDCA}" type="presOf" srcId="{55A72801-AECF-463A-8A9F-7448B4F9EEF5}" destId="{0C3C3A4F-F935-497E-A08E-B1342893F897}" srcOrd="1" destOrd="0" presId="urn:microsoft.com/office/officeart/2005/8/layout/lProcess2"/>
    <dgm:cxn modelId="{2B7B824D-F690-4240-B0A7-95F8E000CADC}" srcId="{4C90F3F8-6196-44D0-AC03-3A6200BBD3CF}" destId="{CDCF9C14-D86B-43F4-8BE7-3EE3FD1A2301}" srcOrd="3" destOrd="0" parTransId="{3BE5A12A-34D5-407B-8E2A-B2F4D5E5F61D}" sibTransId="{AA6A93E3-8541-429E-A830-8A34EBF3D39D}"/>
    <dgm:cxn modelId="{1C619F6E-0329-4123-A2BC-86940B4A0A6B}" type="presOf" srcId="{CDCF9C14-D86B-43F4-8BE7-3EE3FD1A2301}" destId="{7B49807D-7487-425E-AAF4-2BE0A3BACF92}" srcOrd="1" destOrd="0" presId="urn:microsoft.com/office/officeart/2005/8/layout/lProcess2"/>
    <dgm:cxn modelId="{0D821252-D3E9-4925-A262-C7B59CF83011}" type="presOf" srcId="{4C90F3F8-6196-44D0-AC03-3A6200BBD3CF}" destId="{58C351E4-2997-4853-B4E7-1B3FDFF29C39}" srcOrd="0" destOrd="0" presId="urn:microsoft.com/office/officeart/2005/8/layout/lProcess2"/>
    <dgm:cxn modelId="{82CF4F55-3A38-4E1E-84C5-A5D8F7073C88}" type="presOf" srcId="{08D5E1B2-A7EA-4A56-861D-01F0D75848A6}" destId="{CA5B5C7C-B581-4925-92DA-C1891C0EB52E}" srcOrd="1" destOrd="0" presId="urn:microsoft.com/office/officeart/2005/8/layout/lProcess2"/>
    <dgm:cxn modelId="{528F467D-B6FA-4245-81B9-3B9909C03A9A}" srcId="{4C90F3F8-6196-44D0-AC03-3A6200BBD3CF}" destId="{40AD9D5A-0846-4C83-AFD5-730BBDE71A64}" srcOrd="0" destOrd="0" parTransId="{587351EA-1333-418A-8A64-6ADB8EECC4E8}" sibTransId="{A9E8AE8D-8DF7-4778-9097-D4EABCD937CF}"/>
    <dgm:cxn modelId="{AFF10181-FF58-488C-A988-5B7441510FBF}" srcId="{4C90F3F8-6196-44D0-AC03-3A6200BBD3CF}" destId="{55A72801-AECF-463A-8A9F-7448B4F9EEF5}" srcOrd="2" destOrd="0" parTransId="{4F322E42-8C65-4954-A955-5737670BADF6}" sibTransId="{955FA882-DD0B-4744-B926-C453321797E5}"/>
    <dgm:cxn modelId="{1547DD90-1539-44A1-B0D0-694E9EE3620D}" type="presOf" srcId="{40AD9D5A-0846-4C83-AFD5-730BBDE71A64}" destId="{9C605F2A-31A6-43BF-A031-FAFFB0EC39C8}" srcOrd="1" destOrd="0" presId="urn:microsoft.com/office/officeart/2005/8/layout/lProcess2"/>
    <dgm:cxn modelId="{781E2D9E-43B7-41A1-AD05-C528DE52D0C0}" type="presOf" srcId="{CDCF9C14-D86B-43F4-8BE7-3EE3FD1A2301}" destId="{A07CB8C5-AE68-4D82-8898-DD9F2126E0BA}" srcOrd="0" destOrd="0" presId="urn:microsoft.com/office/officeart/2005/8/layout/lProcess2"/>
    <dgm:cxn modelId="{2956CCA3-48C6-49AE-8EF7-D2220CD83327}" type="presOf" srcId="{2639C0C3-EE0D-4936-946F-1C9ABAE335B8}" destId="{0F2A5FC4-16B3-4679-BD3F-439695D862D1}" srcOrd="0" destOrd="0" presId="urn:microsoft.com/office/officeart/2005/8/layout/lProcess2"/>
    <dgm:cxn modelId="{B2B58DE8-48E6-403A-9AE7-F1C44D9A596A}" srcId="{4C90F3F8-6196-44D0-AC03-3A6200BBD3CF}" destId="{08D5E1B2-A7EA-4A56-861D-01F0D75848A6}" srcOrd="1" destOrd="0" parTransId="{74DB196D-83D4-41AD-B9D7-289203BF1794}" sibTransId="{5F373362-F0BC-4D23-B9F6-725B2B08DEAD}"/>
    <dgm:cxn modelId="{D6351DE3-E32E-4702-9568-E932E5641F65}" type="presParOf" srcId="{58C351E4-2997-4853-B4E7-1B3FDFF29C39}" destId="{D2DBBFA1-D518-4B1E-98E9-2BFE8C59B9E4}" srcOrd="0" destOrd="0" presId="urn:microsoft.com/office/officeart/2005/8/layout/lProcess2"/>
    <dgm:cxn modelId="{D1B82F23-43CC-48B8-BF22-EE85C07E8FBF}" type="presParOf" srcId="{D2DBBFA1-D518-4B1E-98E9-2BFE8C59B9E4}" destId="{A26814F5-978E-453C-97EE-5BAB517174F4}" srcOrd="0" destOrd="0" presId="urn:microsoft.com/office/officeart/2005/8/layout/lProcess2"/>
    <dgm:cxn modelId="{12E2C313-FB63-4398-B7F3-4EDEDFE0DBE5}" type="presParOf" srcId="{D2DBBFA1-D518-4B1E-98E9-2BFE8C59B9E4}" destId="{9C605F2A-31A6-43BF-A031-FAFFB0EC39C8}" srcOrd="1" destOrd="0" presId="urn:microsoft.com/office/officeart/2005/8/layout/lProcess2"/>
    <dgm:cxn modelId="{AA7B76A7-2750-4D90-98A7-A8F422F4C84A}" type="presParOf" srcId="{D2DBBFA1-D518-4B1E-98E9-2BFE8C59B9E4}" destId="{2EDD1033-3AB1-4B48-954C-0052E2B18727}" srcOrd="2" destOrd="0" presId="urn:microsoft.com/office/officeart/2005/8/layout/lProcess2"/>
    <dgm:cxn modelId="{DD6E1B7C-92CC-4EED-9DE7-8D22991590F2}" type="presParOf" srcId="{2EDD1033-3AB1-4B48-954C-0052E2B18727}" destId="{03990817-B77B-4BC5-AEED-5A5539E6CBD9}" srcOrd="0" destOrd="0" presId="urn:microsoft.com/office/officeart/2005/8/layout/lProcess2"/>
    <dgm:cxn modelId="{9F1DC895-8D9B-4850-B703-C338D683F4CA}" type="presParOf" srcId="{03990817-B77B-4BC5-AEED-5A5539E6CBD9}" destId="{0F2A5FC4-16B3-4679-BD3F-439695D862D1}" srcOrd="0" destOrd="0" presId="urn:microsoft.com/office/officeart/2005/8/layout/lProcess2"/>
    <dgm:cxn modelId="{9889B85D-DBCD-4977-81E3-1A00D0952710}" type="presParOf" srcId="{58C351E4-2997-4853-B4E7-1B3FDFF29C39}" destId="{6FE7CA07-729A-4929-B52C-DD50CDF4A604}" srcOrd="1" destOrd="0" presId="urn:microsoft.com/office/officeart/2005/8/layout/lProcess2"/>
    <dgm:cxn modelId="{47235B65-1CAF-4086-A2CD-9942EB24319D}" type="presParOf" srcId="{58C351E4-2997-4853-B4E7-1B3FDFF29C39}" destId="{D58EF37B-DBBE-4A6B-A5FB-DE35D3A4CBA6}" srcOrd="2" destOrd="0" presId="urn:microsoft.com/office/officeart/2005/8/layout/lProcess2"/>
    <dgm:cxn modelId="{93DC172A-8445-4616-AC43-F180734C0872}" type="presParOf" srcId="{D58EF37B-DBBE-4A6B-A5FB-DE35D3A4CBA6}" destId="{368B0B0A-450F-432C-A29D-F5DB9A6F92CA}" srcOrd="0" destOrd="0" presId="urn:microsoft.com/office/officeart/2005/8/layout/lProcess2"/>
    <dgm:cxn modelId="{19B7728B-5798-4DDC-94B9-24F15FCDDD21}" type="presParOf" srcId="{D58EF37B-DBBE-4A6B-A5FB-DE35D3A4CBA6}" destId="{CA5B5C7C-B581-4925-92DA-C1891C0EB52E}" srcOrd="1" destOrd="0" presId="urn:microsoft.com/office/officeart/2005/8/layout/lProcess2"/>
    <dgm:cxn modelId="{EA522518-3471-43C2-8600-7399CEA6FDA7}" type="presParOf" srcId="{D58EF37B-DBBE-4A6B-A5FB-DE35D3A4CBA6}" destId="{F2F9994D-6D11-4FC4-B81B-24F61E6D8B70}" srcOrd="2" destOrd="0" presId="urn:microsoft.com/office/officeart/2005/8/layout/lProcess2"/>
    <dgm:cxn modelId="{925E0703-C10F-4896-8BAD-6206ED32B2E5}" type="presParOf" srcId="{F2F9994D-6D11-4FC4-B81B-24F61E6D8B70}" destId="{9396C623-3A8F-492C-9747-04CFA1116145}" srcOrd="0" destOrd="0" presId="urn:microsoft.com/office/officeart/2005/8/layout/lProcess2"/>
    <dgm:cxn modelId="{20FA2355-4132-44AE-9963-252DFEAA2B19}" type="presParOf" srcId="{58C351E4-2997-4853-B4E7-1B3FDFF29C39}" destId="{38DE4BF0-B33B-422E-9B00-9435547BB009}" srcOrd="3" destOrd="0" presId="urn:microsoft.com/office/officeart/2005/8/layout/lProcess2"/>
    <dgm:cxn modelId="{65D132EE-4E85-4C55-9764-9B630923299C}" type="presParOf" srcId="{58C351E4-2997-4853-B4E7-1B3FDFF29C39}" destId="{4A5D3466-4C35-44FC-A029-CC0A1CCDA617}" srcOrd="4" destOrd="0" presId="urn:microsoft.com/office/officeart/2005/8/layout/lProcess2"/>
    <dgm:cxn modelId="{34538835-7475-4DFF-BE24-BD6E8E927D52}" type="presParOf" srcId="{4A5D3466-4C35-44FC-A029-CC0A1CCDA617}" destId="{90A76F2F-E75D-4B75-AA39-AE07212B8D21}" srcOrd="0" destOrd="0" presId="urn:microsoft.com/office/officeart/2005/8/layout/lProcess2"/>
    <dgm:cxn modelId="{DEEAFEB5-EC0A-4054-B5E7-00B6771D864B}" type="presParOf" srcId="{4A5D3466-4C35-44FC-A029-CC0A1CCDA617}" destId="{0C3C3A4F-F935-497E-A08E-B1342893F897}" srcOrd="1" destOrd="0" presId="urn:microsoft.com/office/officeart/2005/8/layout/lProcess2"/>
    <dgm:cxn modelId="{DD6E5438-D62A-41A2-8135-8E74B4A52E40}" type="presParOf" srcId="{4A5D3466-4C35-44FC-A029-CC0A1CCDA617}" destId="{66549110-D1A4-44DB-B3C7-E642F12921D7}" srcOrd="2" destOrd="0" presId="urn:microsoft.com/office/officeart/2005/8/layout/lProcess2"/>
    <dgm:cxn modelId="{FC021C46-87E4-4667-928D-BFF2B928ADFB}" type="presParOf" srcId="{66549110-D1A4-44DB-B3C7-E642F12921D7}" destId="{68D05CA5-9F40-46C6-B238-F44A0F6062AA}" srcOrd="0" destOrd="0" presId="urn:microsoft.com/office/officeart/2005/8/layout/lProcess2"/>
    <dgm:cxn modelId="{AEBBF730-8A7A-4D58-AB4E-95EE8A24D215}" type="presParOf" srcId="{58C351E4-2997-4853-B4E7-1B3FDFF29C39}" destId="{3A70E067-BF21-484D-8A80-2391F58971D5}" srcOrd="5" destOrd="0" presId="urn:microsoft.com/office/officeart/2005/8/layout/lProcess2"/>
    <dgm:cxn modelId="{B3EB5438-E4C8-4E46-816F-67C76645DE66}" type="presParOf" srcId="{58C351E4-2997-4853-B4E7-1B3FDFF29C39}" destId="{64B6E729-FDD3-451D-8614-31A87D24CD85}" srcOrd="6" destOrd="0" presId="urn:microsoft.com/office/officeart/2005/8/layout/lProcess2"/>
    <dgm:cxn modelId="{B51817BC-C82F-478A-A373-7D1EBF621F5B}" type="presParOf" srcId="{64B6E729-FDD3-451D-8614-31A87D24CD85}" destId="{A07CB8C5-AE68-4D82-8898-DD9F2126E0BA}" srcOrd="0" destOrd="0" presId="urn:microsoft.com/office/officeart/2005/8/layout/lProcess2"/>
    <dgm:cxn modelId="{6C02D37E-7C3D-4BA3-A075-2901FB57C40C}" type="presParOf" srcId="{64B6E729-FDD3-451D-8614-31A87D24CD85}" destId="{7B49807D-7487-425E-AAF4-2BE0A3BACF92}" srcOrd="1" destOrd="0" presId="urn:microsoft.com/office/officeart/2005/8/layout/lProcess2"/>
    <dgm:cxn modelId="{8BBD0DC5-78BC-47DC-BCC8-C52842AC5876}" type="presParOf" srcId="{64B6E729-FDD3-451D-8614-31A87D24CD85}" destId="{BD4C605D-878B-4BC0-9062-0EC36CE3EDB4}" srcOrd="2" destOrd="0" presId="urn:microsoft.com/office/officeart/2005/8/layout/lProcess2"/>
    <dgm:cxn modelId="{DA717853-934C-41CC-A581-C5C5961E7922}" type="presParOf" srcId="{BD4C605D-878B-4BC0-9062-0EC36CE3EDB4}" destId="{750C3B97-41D5-4CD9-914B-DBC1E6E2CA0A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90F3F8-6196-44D0-AC03-3A6200BBD3C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40AD9D5A-0846-4C83-AFD5-730BBDE71A64}">
      <dgm:prSet phldrT="[Texto]" custT="1"/>
      <dgm:spPr>
        <a:solidFill>
          <a:srgbClr val="00FF00"/>
        </a:solidFill>
      </dgm:spPr>
      <dgm:t>
        <a:bodyPr/>
        <a:lstStyle/>
        <a:p>
          <a:r>
            <a:rPr lang="es-CO" sz="1400" b="1" dirty="0"/>
            <a:t>Participación</a:t>
          </a:r>
          <a:r>
            <a:rPr lang="es-CO" sz="1800" dirty="0"/>
            <a:t> </a:t>
          </a:r>
        </a:p>
      </dgm:t>
    </dgm:pt>
    <dgm:pt modelId="{587351EA-1333-418A-8A64-6ADB8EECC4E8}" type="parTrans" cxnId="{528F467D-B6FA-4245-81B9-3B9909C03A9A}">
      <dgm:prSet/>
      <dgm:spPr/>
      <dgm:t>
        <a:bodyPr/>
        <a:lstStyle/>
        <a:p>
          <a:endParaRPr lang="es-CO"/>
        </a:p>
      </dgm:t>
    </dgm:pt>
    <dgm:pt modelId="{A9E8AE8D-8DF7-4778-9097-D4EABCD937CF}" type="sibTrans" cxnId="{528F467D-B6FA-4245-81B9-3B9909C03A9A}">
      <dgm:prSet/>
      <dgm:spPr/>
      <dgm:t>
        <a:bodyPr/>
        <a:lstStyle/>
        <a:p>
          <a:endParaRPr lang="es-CO"/>
        </a:p>
      </dgm:t>
    </dgm:pt>
    <dgm:pt modelId="{2639C0C3-EE0D-4936-946F-1C9ABAE335B8}">
      <dgm:prSet phldrT="[Texto]" custT="1"/>
      <dgm:spPr>
        <a:noFill/>
        <a:ln>
          <a:noFill/>
        </a:ln>
      </dgm:spPr>
      <dgm:t>
        <a:bodyPr/>
        <a:lstStyle/>
        <a:p>
          <a:r>
            <a:rPr lang="es-CO" sz="2400" b="1" dirty="0">
              <a:solidFill>
                <a:schemeClr val="tx1"/>
              </a:solidFill>
            </a:rPr>
            <a:t>79,63 %</a:t>
          </a:r>
        </a:p>
      </dgm:t>
    </dgm:pt>
    <dgm:pt modelId="{688DEE7A-C654-4B3C-A2B9-DFAFA567137F}" type="parTrans" cxnId="{56E64023-122F-405B-BFEE-7CB804443F45}">
      <dgm:prSet/>
      <dgm:spPr/>
      <dgm:t>
        <a:bodyPr/>
        <a:lstStyle/>
        <a:p>
          <a:endParaRPr lang="es-CO"/>
        </a:p>
      </dgm:t>
    </dgm:pt>
    <dgm:pt modelId="{6448CF70-342E-4EB9-A328-B3CC307E6A88}" type="sibTrans" cxnId="{56E64023-122F-405B-BFEE-7CB804443F45}">
      <dgm:prSet/>
      <dgm:spPr/>
      <dgm:t>
        <a:bodyPr/>
        <a:lstStyle/>
        <a:p>
          <a:endParaRPr lang="es-CO"/>
        </a:p>
      </dgm:t>
    </dgm:pt>
    <dgm:pt modelId="{08D5E1B2-A7EA-4A56-861D-01F0D75848A6}">
      <dgm:prSet phldrT="[Texto]" custT="1"/>
      <dgm:spPr>
        <a:solidFill>
          <a:srgbClr val="92D050"/>
        </a:solidFill>
      </dgm:spPr>
      <dgm:t>
        <a:bodyPr/>
        <a:lstStyle/>
        <a:p>
          <a:r>
            <a:rPr lang="es-CO" sz="1400" b="1" dirty="0"/>
            <a:t>Garantía </a:t>
          </a:r>
        </a:p>
        <a:p>
          <a:r>
            <a:rPr lang="es-CO" sz="1400" b="1" dirty="0"/>
            <a:t>Derechos</a:t>
          </a:r>
          <a:r>
            <a:rPr lang="es-CO" sz="1400" dirty="0"/>
            <a:t> </a:t>
          </a:r>
        </a:p>
      </dgm:t>
    </dgm:pt>
    <dgm:pt modelId="{74DB196D-83D4-41AD-B9D7-289203BF1794}" type="parTrans" cxnId="{B2B58DE8-48E6-403A-9AE7-F1C44D9A596A}">
      <dgm:prSet/>
      <dgm:spPr/>
      <dgm:t>
        <a:bodyPr/>
        <a:lstStyle/>
        <a:p>
          <a:endParaRPr lang="es-CO"/>
        </a:p>
      </dgm:t>
    </dgm:pt>
    <dgm:pt modelId="{5F373362-F0BC-4D23-B9F6-725B2B08DEAD}" type="sibTrans" cxnId="{B2B58DE8-48E6-403A-9AE7-F1C44D9A596A}">
      <dgm:prSet/>
      <dgm:spPr/>
      <dgm:t>
        <a:bodyPr/>
        <a:lstStyle/>
        <a:p>
          <a:endParaRPr lang="es-CO"/>
        </a:p>
      </dgm:t>
    </dgm:pt>
    <dgm:pt modelId="{55A72801-AECF-463A-8A9F-7448B4F9EEF5}">
      <dgm:prSet phldrT="[Texto]" custT="1"/>
      <dgm:spPr>
        <a:solidFill>
          <a:srgbClr val="99FF33"/>
        </a:solidFill>
      </dgm:spPr>
      <dgm:t>
        <a:bodyPr/>
        <a:lstStyle/>
        <a:p>
          <a:r>
            <a:rPr lang="es-CO" sz="1400" b="1" dirty="0"/>
            <a:t>Oportunidades económicas </a:t>
          </a:r>
          <a:r>
            <a:rPr lang="es-CO" sz="1400" dirty="0"/>
            <a:t> </a:t>
          </a:r>
        </a:p>
      </dgm:t>
    </dgm:pt>
    <dgm:pt modelId="{4F322E42-8C65-4954-A955-5737670BADF6}" type="parTrans" cxnId="{AFF10181-FF58-488C-A988-5B7441510FBF}">
      <dgm:prSet/>
      <dgm:spPr/>
      <dgm:t>
        <a:bodyPr/>
        <a:lstStyle/>
        <a:p>
          <a:endParaRPr lang="es-CO"/>
        </a:p>
      </dgm:t>
    </dgm:pt>
    <dgm:pt modelId="{955FA882-DD0B-4744-B926-C453321797E5}" type="sibTrans" cxnId="{AFF10181-FF58-488C-A988-5B7441510FBF}">
      <dgm:prSet/>
      <dgm:spPr/>
      <dgm:t>
        <a:bodyPr/>
        <a:lstStyle/>
        <a:p>
          <a:endParaRPr lang="es-CO"/>
        </a:p>
      </dgm:t>
    </dgm:pt>
    <dgm:pt modelId="{CDCF9C14-D86B-43F4-8BE7-3EE3FD1A2301}">
      <dgm:prSet phldrT="[Texto]" custT="1"/>
      <dgm:spPr>
        <a:solidFill>
          <a:srgbClr val="33CC33"/>
        </a:solidFill>
      </dgm:spPr>
      <dgm:t>
        <a:bodyPr/>
        <a:lstStyle/>
        <a:p>
          <a:r>
            <a:rPr lang="es-CO" sz="1400" b="1" dirty="0"/>
            <a:t>Oportunidades Artísticas y deportivas</a:t>
          </a:r>
        </a:p>
      </dgm:t>
    </dgm:pt>
    <dgm:pt modelId="{AA6A93E3-8541-429E-A830-8A34EBF3D39D}" type="sibTrans" cxnId="{2B7B824D-F690-4240-B0A7-95F8E000CADC}">
      <dgm:prSet/>
      <dgm:spPr/>
      <dgm:t>
        <a:bodyPr/>
        <a:lstStyle/>
        <a:p>
          <a:endParaRPr lang="es-CO"/>
        </a:p>
      </dgm:t>
    </dgm:pt>
    <dgm:pt modelId="{3BE5A12A-34D5-407B-8E2A-B2F4D5E5F61D}" type="parTrans" cxnId="{2B7B824D-F690-4240-B0A7-95F8E000CADC}">
      <dgm:prSet/>
      <dgm:spPr/>
      <dgm:t>
        <a:bodyPr/>
        <a:lstStyle/>
        <a:p>
          <a:endParaRPr lang="es-CO"/>
        </a:p>
      </dgm:t>
    </dgm:pt>
    <dgm:pt modelId="{58C351E4-2997-4853-B4E7-1B3FDFF29C39}" type="pres">
      <dgm:prSet presAssocID="{4C90F3F8-6196-44D0-AC03-3A6200BBD3CF}" presName="theList" presStyleCnt="0">
        <dgm:presLayoutVars>
          <dgm:dir/>
          <dgm:animLvl val="lvl"/>
          <dgm:resizeHandles val="exact"/>
        </dgm:presLayoutVars>
      </dgm:prSet>
      <dgm:spPr/>
    </dgm:pt>
    <dgm:pt modelId="{D2DBBFA1-D518-4B1E-98E9-2BFE8C59B9E4}" type="pres">
      <dgm:prSet presAssocID="{40AD9D5A-0846-4C83-AFD5-730BBDE71A64}" presName="compNode" presStyleCnt="0"/>
      <dgm:spPr/>
    </dgm:pt>
    <dgm:pt modelId="{A26814F5-978E-453C-97EE-5BAB517174F4}" type="pres">
      <dgm:prSet presAssocID="{40AD9D5A-0846-4C83-AFD5-730BBDE71A64}" presName="aNode" presStyleLbl="bgShp" presStyleIdx="0" presStyleCnt="4" custLinFactNeighborX="-102" custLinFactNeighborY="-8571"/>
      <dgm:spPr/>
    </dgm:pt>
    <dgm:pt modelId="{9C605F2A-31A6-43BF-A031-FAFFB0EC39C8}" type="pres">
      <dgm:prSet presAssocID="{40AD9D5A-0846-4C83-AFD5-730BBDE71A64}" presName="textNode" presStyleLbl="bgShp" presStyleIdx="0" presStyleCnt="4"/>
      <dgm:spPr/>
    </dgm:pt>
    <dgm:pt modelId="{2EDD1033-3AB1-4B48-954C-0052E2B18727}" type="pres">
      <dgm:prSet presAssocID="{40AD9D5A-0846-4C83-AFD5-730BBDE71A64}" presName="compChildNode" presStyleCnt="0"/>
      <dgm:spPr/>
    </dgm:pt>
    <dgm:pt modelId="{03990817-B77B-4BC5-AEED-5A5539E6CBD9}" type="pres">
      <dgm:prSet presAssocID="{40AD9D5A-0846-4C83-AFD5-730BBDE71A64}" presName="theInnerList" presStyleCnt="0"/>
      <dgm:spPr/>
    </dgm:pt>
    <dgm:pt modelId="{0F2A5FC4-16B3-4679-BD3F-439695D862D1}" type="pres">
      <dgm:prSet presAssocID="{2639C0C3-EE0D-4936-946F-1C9ABAE335B8}" presName="childNode" presStyleLbl="node1" presStyleIdx="0" presStyleCnt="1" custFlipVert="0" custScaleX="130716" custScaleY="17614" custLinFactNeighborX="1816" custLinFactNeighborY="-37166">
        <dgm:presLayoutVars>
          <dgm:bulletEnabled val="1"/>
        </dgm:presLayoutVars>
      </dgm:prSet>
      <dgm:spPr/>
    </dgm:pt>
    <dgm:pt modelId="{6FE7CA07-729A-4929-B52C-DD50CDF4A604}" type="pres">
      <dgm:prSet presAssocID="{40AD9D5A-0846-4C83-AFD5-730BBDE71A64}" presName="aSpace" presStyleCnt="0"/>
      <dgm:spPr/>
    </dgm:pt>
    <dgm:pt modelId="{D58EF37B-DBBE-4A6B-A5FB-DE35D3A4CBA6}" type="pres">
      <dgm:prSet presAssocID="{08D5E1B2-A7EA-4A56-861D-01F0D75848A6}" presName="compNode" presStyleCnt="0"/>
      <dgm:spPr/>
    </dgm:pt>
    <dgm:pt modelId="{368B0B0A-450F-432C-A29D-F5DB9A6F92CA}" type="pres">
      <dgm:prSet presAssocID="{08D5E1B2-A7EA-4A56-861D-01F0D75848A6}" presName="aNode" presStyleLbl="bgShp" presStyleIdx="1" presStyleCnt="4" custScaleX="95614" custLinFactNeighborX="-992" custLinFactNeighborY="-302"/>
      <dgm:spPr/>
    </dgm:pt>
    <dgm:pt modelId="{CA5B5C7C-B581-4925-92DA-C1891C0EB52E}" type="pres">
      <dgm:prSet presAssocID="{08D5E1B2-A7EA-4A56-861D-01F0D75848A6}" presName="textNode" presStyleLbl="bgShp" presStyleIdx="1" presStyleCnt="4"/>
      <dgm:spPr/>
    </dgm:pt>
    <dgm:pt modelId="{F2F9994D-6D11-4FC4-B81B-24F61E6D8B70}" type="pres">
      <dgm:prSet presAssocID="{08D5E1B2-A7EA-4A56-861D-01F0D75848A6}" presName="compChildNode" presStyleCnt="0"/>
      <dgm:spPr/>
    </dgm:pt>
    <dgm:pt modelId="{9396C623-3A8F-492C-9747-04CFA1116145}" type="pres">
      <dgm:prSet presAssocID="{08D5E1B2-A7EA-4A56-861D-01F0D75848A6}" presName="theInnerList" presStyleCnt="0"/>
      <dgm:spPr/>
    </dgm:pt>
    <dgm:pt modelId="{38DE4BF0-B33B-422E-9B00-9435547BB009}" type="pres">
      <dgm:prSet presAssocID="{08D5E1B2-A7EA-4A56-861D-01F0D75848A6}" presName="aSpace" presStyleCnt="0"/>
      <dgm:spPr/>
    </dgm:pt>
    <dgm:pt modelId="{4A5D3466-4C35-44FC-A029-CC0A1CCDA617}" type="pres">
      <dgm:prSet presAssocID="{55A72801-AECF-463A-8A9F-7448B4F9EEF5}" presName="compNode" presStyleCnt="0"/>
      <dgm:spPr/>
    </dgm:pt>
    <dgm:pt modelId="{90A76F2F-E75D-4B75-AA39-AE07212B8D21}" type="pres">
      <dgm:prSet presAssocID="{55A72801-AECF-463A-8A9F-7448B4F9EEF5}" presName="aNode" presStyleLbl="bgShp" presStyleIdx="2" presStyleCnt="4" custLinFactNeighborX="-1796" custLinFactNeighborY="4590"/>
      <dgm:spPr/>
    </dgm:pt>
    <dgm:pt modelId="{0C3C3A4F-F935-497E-A08E-B1342893F897}" type="pres">
      <dgm:prSet presAssocID="{55A72801-AECF-463A-8A9F-7448B4F9EEF5}" presName="textNode" presStyleLbl="bgShp" presStyleIdx="2" presStyleCnt="4"/>
      <dgm:spPr/>
    </dgm:pt>
    <dgm:pt modelId="{66549110-D1A4-44DB-B3C7-E642F12921D7}" type="pres">
      <dgm:prSet presAssocID="{55A72801-AECF-463A-8A9F-7448B4F9EEF5}" presName="compChildNode" presStyleCnt="0"/>
      <dgm:spPr/>
    </dgm:pt>
    <dgm:pt modelId="{68D05CA5-9F40-46C6-B238-F44A0F6062AA}" type="pres">
      <dgm:prSet presAssocID="{55A72801-AECF-463A-8A9F-7448B4F9EEF5}" presName="theInnerList" presStyleCnt="0"/>
      <dgm:spPr/>
    </dgm:pt>
    <dgm:pt modelId="{3A70E067-BF21-484D-8A80-2391F58971D5}" type="pres">
      <dgm:prSet presAssocID="{55A72801-AECF-463A-8A9F-7448B4F9EEF5}" presName="aSpace" presStyleCnt="0"/>
      <dgm:spPr/>
    </dgm:pt>
    <dgm:pt modelId="{64B6E729-FDD3-451D-8614-31A87D24CD85}" type="pres">
      <dgm:prSet presAssocID="{CDCF9C14-D86B-43F4-8BE7-3EE3FD1A2301}" presName="compNode" presStyleCnt="0"/>
      <dgm:spPr/>
    </dgm:pt>
    <dgm:pt modelId="{A07CB8C5-AE68-4D82-8898-DD9F2126E0BA}" type="pres">
      <dgm:prSet presAssocID="{CDCF9C14-D86B-43F4-8BE7-3EE3FD1A2301}" presName="aNode" presStyleLbl="bgShp" presStyleIdx="3" presStyleCnt="4" custLinFactNeighborX="1141"/>
      <dgm:spPr/>
    </dgm:pt>
    <dgm:pt modelId="{7B49807D-7487-425E-AAF4-2BE0A3BACF92}" type="pres">
      <dgm:prSet presAssocID="{CDCF9C14-D86B-43F4-8BE7-3EE3FD1A2301}" presName="textNode" presStyleLbl="bgShp" presStyleIdx="3" presStyleCnt="4"/>
      <dgm:spPr/>
    </dgm:pt>
    <dgm:pt modelId="{BD4C605D-878B-4BC0-9062-0EC36CE3EDB4}" type="pres">
      <dgm:prSet presAssocID="{CDCF9C14-D86B-43F4-8BE7-3EE3FD1A2301}" presName="compChildNode" presStyleCnt="0"/>
      <dgm:spPr/>
    </dgm:pt>
    <dgm:pt modelId="{750C3B97-41D5-4CD9-914B-DBC1E6E2CA0A}" type="pres">
      <dgm:prSet presAssocID="{CDCF9C14-D86B-43F4-8BE7-3EE3FD1A2301}" presName="theInnerList" presStyleCnt="0"/>
      <dgm:spPr/>
    </dgm:pt>
  </dgm:ptLst>
  <dgm:cxnLst>
    <dgm:cxn modelId="{CCF1740A-B936-497C-90DD-305C2405BE07}" type="presOf" srcId="{08D5E1B2-A7EA-4A56-861D-01F0D75848A6}" destId="{368B0B0A-450F-432C-A29D-F5DB9A6F92CA}" srcOrd="0" destOrd="0" presId="urn:microsoft.com/office/officeart/2005/8/layout/lProcess2"/>
    <dgm:cxn modelId="{56E64023-122F-405B-BFEE-7CB804443F45}" srcId="{40AD9D5A-0846-4C83-AFD5-730BBDE71A64}" destId="{2639C0C3-EE0D-4936-946F-1C9ABAE335B8}" srcOrd="0" destOrd="0" parTransId="{688DEE7A-C654-4B3C-A2B9-DFAFA567137F}" sibTransId="{6448CF70-342E-4EB9-A328-B3CC307E6A88}"/>
    <dgm:cxn modelId="{3EA7C024-CF97-43B6-B3D6-9B9D0AFBB752}" type="presOf" srcId="{55A72801-AECF-463A-8A9F-7448B4F9EEF5}" destId="{90A76F2F-E75D-4B75-AA39-AE07212B8D21}" srcOrd="0" destOrd="0" presId="urn:microsoft.com/office/officeart/2005/8/layout/lProcess2"/>
    <dgm:cxn modelId="{1FD28925-9846-49F8-981E-933A5D46255F}" type="presOf" srcId="{40AD9D5A-0846-4C83-AFD5-730BBDE71A64}" destId="{A26814F5-978E-453C-97EE-5BAB517174F4}" srcOrd="0" destOrd="0" presId="urn:microsoft.com/office/officeart/2005/8/layout/lProcess2"/>
    <dgm:cxn modelId="{20F46B65-794A-4B9C-B407-1B2A1884FDCA}" type="presOf" srcId="{55A72801-AECF-463A-8A9F-7448B4F9EEF5}" destId="{0C3C3A4F-F935-497E-A08E-B1342893F897}" srcOrd="1" destOrd="0" presId="urn:microsoft.com/office/officeart/2005/8/layout/lProcess2"/>
    <dgm:cxn modelId="{2B7B824D-F690-4240-B0A7-95F8E000CADC}" srcId="{4C90F3F8-6196-44D0-AC03-3A6200BBD3CF}" destId="{CDCF9C14-D86B-43F4-8BE7-3EE3FD1A2301}" srcOrd="3" destOrd="0" parTransId="{3BE5A12A-34D5-407B-8E2A-B2F4D5E5F61D}" sibTransId="{AA6A93E3-8541-429E-A830-8A34EBF3D39D}"/>
    <dgm:cxn modelId="{1C619F6E-0329-4123-A2BC-86940B4A0A6B}" type="presOf" srcId="{CDCF9C14-D86B-43F4-8BE7-3EE3FD1A2301}" destId="{7B49807D-7487-425E-AAF4-2BE0A3BACF92}" srcOrd="1" destOrd="0" presId="urn:microsoft.com/office/officeart/2005/8/layout/lProcess2"/>
    <dgm:cxn modelId="{0D821252-D3E9-4925-A262-C7B59CF83011}" type="presOf" srcId="{4C90F3F8-6196-44D0-AC03-3A6200BBD3CF}" destId="{58C351E4-2997-4853-B4E7-1B3FDFF29C39}" srcOrd="0" destOrd="0" presId="urn:microsoft.com/office/officeart/2005/8/layout/lProcess2"/>
    <dgm:cxn modelId="{82CF4F55-3A38-4E1E-84C5-A5D8F7073C88}" type="presOf" srcId="{08D5E1B2-A7EA-4A56-861D-01F0D75848A6}" destId="{CA5B5C7C-B581-4925-92DA-C1891C0EB52E}" srcOrd="1" destOrd="0" presId="urn:microsoft.com/office/officeart/2005/8/layout/lProcess2"/>
    <dgm:cxn modelId="{528F467D-B6FA-4245-81B9-3B9909C03A9A}" srcId="{4C90F3F8-6196-44D0-AC03-3A6200BBD3CF}" destId="{40AD9D5A-0846-4C83-AFD5-730BBDE71A64}" srcOrd="0" destOrd="0" parTransId="{587351EA-1333-418A-8A64-6ADB8EECC4E8}" sibTransId="{A9E8AE8D-8DF7-4778-9097-D4EABCD937CF}"/>
    <dgm:cxn modelId="{AFF10181-FF58-488C-A988-5B7441510FBF}" srcId="{4C90F3F8-6196-44D0-AC03-3A6200BBD3CF}" destId="{55A72801-AECF-463A-8A9F-7448B4F9EEF5}" srcOrd="2" destOrd="0" parTransId="{4F322E42-8C65-4954-A955-5737670BADF6}" sibTransId="{955FA882-DD0B-4744-B926-C453321797E5}"/>
    <dgm:cxn modelId="{1547DD90-1539-44A1-B0D0-694E9EE3620D}" type="presOf" srcId="{40AD9D5A-0846-4C83-AFD5-730BBDE71A64}" destId="{9C605F2A-31A6-43BF-A031-FAFFB0EC39C8}" srcOrd="1" destOrd="0" presId="urn:microsoft.com/office/officeart/2005/8/layout/lProcess2"/>
    <dgm:cxn modelId="{781E2D9E-43B7-41A1-AD05-C528DE52D0C0}" type="presOf" srcId="{CDCF9C14-D86B-43F4-8BE7-3EE3FD1A2301}" destId="{A07CB8C5-AE68-4D82-8898-DD9F2126E0BA}" srcOrd="0" destOrd="0" presId="urn:microsoft.com/office/officeart/2005/8/layout/lProcess2"/>
    <dgm:cxn modelId="{2956CCA3-48C6-49AE-8EF7-D2220CD83327}" type="presOf" srcId="{2639C0C3-EE0D-4936-946F-1C9ABAE335B8}" destId="{0F2A5FC4-16B3-4679-BD3F-439695D862D1}" srcOrd="0" destOrd="0" presId="urn:microsoft.com/office/officeart/2005/8/layout/lProcess2"/>
    <dgm:cxn modelId="{B2B58DE8-48E6-403A-9AE7-F1C44D9A596A}" srcId="{4C90F3F8-6196-44D0-AC03-3A6200BBD3CF}" destId="{08D5E1B2-A7EA-4A56-861D-01F0D75848A6}" srcOrd="1" destOrd="0" parTransId="{74DB196D-83D4-41AD-B9D7-289203BF1794}" sibTransId="{5F373362-F0BC-4D23-B9F6-725B2B08DEAD}"/>
    <dgm:cxn modelId="{D6351DE3-E32E-4702-9568-E932E5641F65}" type="presParOf" srcId="{58C351E4-2997-4853-B4E7-1B3FDFF29C39}" destId="{D2DBBFA1-D518-4B1E-98E9-2BFE8C59B9E4}" srcOrd="0" destOrd="0" presId="urn:microsoft.com/office/officeart/2005/8/layout/lProcess2"/>
    <dgm:cxn modelId="{D1B82F23-43CC-48B8-BF22-EE85C07E8FBF}" type="presParOf" srcId="{D2DBBFA1-D518-4B1E-98E9-2BFE8C59B9E4}" destId="{A26814F5-978E-453C-97EE-5BAB517174F4}" srcOrd="0" destOrd="0" presId="urn:microsoft.com/office/officeart/2005/8/layout/lProcess2"/>
    <dgm:cxn modelId="{12E2C313-FB63-4398-B7F3-4EDEDFE0DBE5}" type="presParOf" srcId="{D2DBBFA1-D518-4B1E-98E9-2BFE8C59B9E4}" destId="{9C605F2A-31A6-43BF-A031-FAFFB0EC39C8}" srcOrd="1" destOrd="0" presId="urn:microsoft.com/office/officeart/2005/8/layout/lProcess2"/>
    <dgm:cxn modelId="{AA7B76A7-2750-4D90-98A7-A8F422F4C84A}" type="presParOf" srcId="{D2DBBFA1-D518-4B1E-98E9-2BFE8C59B9E4}" destId="{2EDD1033-3AB1-4B48-954C-0052E2B18727}" srcOrd="2" destOrd="0" presId="urn:microsoft.com/office/officeart/2005/8/layout/lProcess2"/>
    <dgm:cxn modelId="{DD6E1B7C-92CC-4EED-9DE7-8D22991590F2}" type="presParOf" srcId="{2EDD1033-3AB1-4B48-954C-0052E2B18727}" destId="{03990817-B77B-4BC5-AEED-5A5539E6CBD9}" srcOrd="0" destOrd="0" presId="urn:microsoft.com/office/officeart/2005/8/layout/lProcess2"/>
    <dgm:cxn modelId="{9F1DC895-8D9B-4850-B703-C338D683F4CA}" type="presParOf" srcId="{03990817-B77B-4BC5-AEED-5A5539E6CBD9}" destId="{0F2A5FC4-16B3-4679-BD3F-439695D862D1}" srcOrd="0" destOrd="0" presId="urn:microsoft.com/office/officeart/2005/8/layout/lProcess2"/>
    <dgm:cxn modelId="{9889B85D-DBCD-4977-81E3-1A00D0952710}" type="presParOf" srcId="{58C351E4-2997-4853-B4E7-1B3FDFF29C39}" destId="{6FE7CA07-729A-4929-B52C-DD50CDF4A604}" srcOrd="1" destOrd="0" presId="urn:microsoft.com/office/officeart/2005/8/layout/lProcess2"/>
    <dgm:cxn modelId="{47235B65-1CAF-4086-A2CD-9942EB24319D}" type="presParOf" srcId="{58C351E4-2997-4853-B4E7-1B3FDFF29C39}" destId="{D58EF37B-DBBE-4A6B-A5FB-DE35D3A4CBA6}" srcOrd="2" destOrd="0" presId="urn:microsoft.com/office/officeart/2005/8/layout/lProcess2"/>
    <dgm:cxn modelId="{93DC172A-8445-4616-AC43-F180734C0872}" type="presParOf" srcId="{D58EF37B-DBBE-4A6B-A5FB-DE35D3A4CBA6}" destId="{368B0B0A-450F-432C-A29D-F5DB9A6F92CA}" srcOrd="0" destOrd="0" presId="urn:microsoft.com/office/officeart/2005/8/layout/lProcess2"/>
    <dgm:cxn modelId="{19B7728B-5798-4DDC-94B9-24F15FCDDD21}" type="presParOf" srcId="{D58EF37B-DBBE-4A6B-A5FB-DE35D3A4CBA6}" destId="{CA5B5C7C-B581-4925-92DA-C1891C0EB52E}" srcOrd="1" destOrd="0" presId="urn:microsoft.com/office/officeart/2005/8/layout/lProcess2"/>
    <dgm:cxn modelId="{EA522518-3471-43C2-8600-7399CEA6FDA7}" type="presParOf" srcId="{D58EF37B-DBBE-4A6B-A5FB-DE35D3A4CBA6}" destId="{F2F9994D-6D11-4FC4-B81B-24F61E6D8B70}" srcOrd="2" destOrd="0" presId="urn:microsoft.com/office/officeart/2005/8/layout/lProcess2"/>
    <dgm:cxn modelId="{925E0703-C10F-4896-8BAD-6206ED32B2E5}" type="presParOf" srcId="{F2F9994D-6D11-4FC4-B81B-24F61E6D8B70}" destId="{9396C623-3A8F-492C-9747-04CFA1116145}" srcOrd="0" destOrd="0" presId="urn:microsoft.com/office/officeart/2005/8/layout/lProcess2"/>
    <dgm:cxn modelId="{20FA2355-4132-44AE-9963-252DFEAA2B19}" type="presParOf" srcId="{58C351E4-2997-4853-B4E7-1B3FDFF29C39}" destId="{38DE4BF0-B33B-422E-9B00-9435547BB009}" srcOrd="3" destOrd="0" presId="urn:microsoft.com/office/officeart/2005/8/layout/lProcess2"/>
    <dgm:cxn modelId="{65D132EE-4E85-4C55-9764-9B630923299C}" type="presParOf" srcId="{58C351E4-2997-4853-B4E7-1B3FDFF29C39}" destId="{4A5D3466-4C35-44FC-A029-CC0A1CCDA617}" srcOrd="4" destOrd="0" presId="urn:microsoft.com/office/officeart/2005/8/layout/lProcess2"/>
    <dgm:cxn modelId="{34538835-7475-4DFF-BE24-BD6E8E927D52}" type="presParOf" srcId="{4A5D3466-4C35-44FC-A029-CC0A1CCDA617}" destId="{90A76F2F-E75D-4B75-AA39-AE07212B8D21}" srcOrd="0" destOrd="0" presId="urn:microsoft.com/office/officeart/2005/8/layout/lProcess2"/>
    <dgm:cxn modelId="{DEEAFEB5-EC0A-4054-B5E7-00B6771D864B}" type="presParOf" srcId="{4A5D3466-4C35-44FC-A029-CC0A1CCDA617}" destId="{0C3C3A4F-F935-497E-A08E-B1342893F897}" srcOrd="1" destOrd="0" presId="urn:microsoft.com/office/officeart/2005/8/layout/lProcess2"/>
    <dgm:cxn modelId="{DD6E5438-D62A-41A2-8135-8E74B4A52E40}" type="presParOf" srcId="{4A5D3466-4C35-44FC-A029-CC0A1CCDA617}" destId="{66549110-D1A4-44DB-B3C7-E642F12921D7}" srcOrd="2" destOrd="0" presId="urn:microsoft.com/office/officeart/2005/8/layout/lProcess2"/>
    <dgm:cxn modelId="{FC021C46-87E4-4667-928D-BFF2B928ADFB}" type="presParOf" srcId="{66549110-D1A4-44DB-B3C7-E642F12921D7}" destId="{68D05CA5-9F40-46C6-B238-F44A0F6062AA}" srcOrd="0" destOrd="0" presId="urn:microsoft.com/office/officeart/2005/8/layout/lProcess2"/>
    <dgm:cxn modelId="{AEBBF730-8A7A-4D58-AB4E-95EE8A24D215}" type="presParOf" srcId="{58C351E4-2997-4853-B4E7-1B3FDFF29C39}" destId="{3A70E067-BF21-484D-8A80-2391F58971D5}" srcOrd="5" destOrd="0" presId="urn:microsoft.com/office/officeart/2005/8/layout/lProcess2"/>
    <dgm:cxn modelId="{B3EB5438-E4C8-4E46-816F-67C76645DE66}" type="presParOf" srcId="{58C351E4-2997-4853-B4E7-1B3FDFF29C39}" destId="{64B6E729-FDD3-451D-8614-31A87D24CD85}" srcOrd="6" destOrd="0" presId="urn:microsoft.com/office/officeart/2005/8/layout/lProcess2"/>
    <dgm:cxn modelId="{B51817BC-C82F-478A-A373-7D1EBF621F5B}" type="presParOf" srcId="{64B6E729-FDD3-451D-8614-31A87D24CD85}" destId="{A07CB8C5-AE68-4D82-8898-DD9F2126E0BA}" srcOrd="0" destOrd="0" presId="urn:microsoft.com/office/officeart/2005/8/layout/lProcess2"/>
    <dgm:cxn modelId="{6C02D37E-7C3D-4BA3-A075-2901FB57C40C}" type="presParOf" srcId="{64B6E729-FDD3-451D-8614-31A87D24CD85}" destId="{7B49807D-7487-425E-AAF4-2BE0A3BACF92}" srcOrd="1" destOrd="0" presId="urn:microsoft.com/office/officeart/2005/8/layout/lProcess2"/>
    <dgm:cxn modelId="{8BBD0DC5-78BC-47DC-BCC8-C52842AC5876}" type="presParOf" srcId="{64B6E729-FDD3-451D-8614-31A87D24CD85}" destId="{BD4C605D-878B-4BC0-9062-0EC36CE3EDB4}" srcOrd="2" destOrd="0" presId="urn:microsoft.com/office/officeart/2005/8/layout/lProcess2"/>
    <dgm:cxn modelId="{DA717853-934C-41CC-A581-C5C5961E7922}" type="presParOf" srcId="{BD4C605D-878B-4BC0-9062-0EC36CE3EDB4}" destId="{750C3B97-41D5-4CD9-914B-DBC1E6E2CA0A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C90F3F8-6196-44D0-AC03-3A6200BBD3C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40AD9D5A-0846-4C83-AFD5-730BBDE71A64}">
      <dgm:prSet phldrT="[Texto]" custT="1"/>
      <dgm:spPr>
        <a:solidFill>
          <a:srgbClr val="00FF00"/>
        </a:solidFill>
      </dgm:spPr>
      <dgm:t>
        <a:bodyPr/>
        <a:lstStyle/>
        <a:p>
          <a:r>
            <a:rPr lang="es-CO" sz="1400" b="1" dirty="0"/>
            <a:t>Participación</a:t>
          </a:r>
          <a:r>
            <a:rPr lang="es-CO" sz="1800" dirty="0"/>
            <a:t> </a:t>
          </a:r>
        </a:p>
      </dgm:t>
    </dgm:pt>
    <dgm:pt modelId="{587351EA-1333-418A-8A64-6ADB8EECC4E8}" type="parTrans" cxnId="{528F467D-B6FA-4245-81B9-3B9909C03A9A}">
      <dgm:prSet/>
      <dgm:spPr/>
      <dgm:t>
        <a:bodyPr/>
        <a:lstStyle/>
        <a:p>
          <a:endParaRPr lang="es-CO"/>
        </a:p>
      </dgm:t>
    </dgm:pt>
    <dgm:pt modelId="{A9E8AE8D-8DF7-4778-9097-D4EABCD937CF}" type="sibTrans" cxnId="{528F467D-B6FA-4245-81B9-3B9909C03A9A}">
      <dgm:prSet/>
      <dgm:spPr/>
      <dgm:t>
        <a:bodyPr/>
        <a:lstStyle/>
        <a:p>
          <a:endParaRPr lang="es-CO"/>
        </a:p>
      </dgm:t>
    </dgm:pt>
    <dgm:pt modelId="{2639C0C3-EE0D-4936-946F-1C9ABAE335B8}">
      <dgm:prSet phldrT="[Texto]" custT="1"/>
      <dgm:spPr>
        <a:noFill/>
        <a:ln>
          <a:noFill/>
        </a:ln>
      </dgm:spPr>
      <dgm:t>
        <a:bodyPr/>
        <a:lstStyle/>
        <a:p>
          <a:r>
            <a:rPr lang="es-CO" sz="2400" b="1" dirty="0">
              <a:solidFill>
                <a:schemeClr val="tx1"/>
              </a:solidFill>
            </a:rPr>
            <a:t>89,17 %</a:t>
          </a:r>
        </a:p>
      </dgm:t>
    </dgm:pt>
    <dgm:pt modelId="{688DEE7A-C654-4B3C-A2B9-DFAFA567137F}" type="parTrans" cxnId="{56E64023-122F-405B-BFEE-7CB804443F45}">
      <dgm:prSet/>
      <dgm:spPr/>
      <dgm:t>
        <a:bodyPr/>
        <a:lstStyle/>
        <a:p>
          <a:endParaRPr lang="es-CO"/>
        </a:p>
      </dgm:t>
    </dgm:pt>
    <dgm:pt modelId="{6448CF70-342E-4EB9-A328-B3CC307E6A88}" type="sibTrans" cxnId="{56E64023-122F-405B-BFEE-7CB804443F45}">
      <dgm:prSet/>
      <dgm:spPr/>
      <dgm:t>
        <a:bodyPr/>
        <a:lstStyle/>
        <a:p>
          <a:endParaRPr lang="es-CO"/>
        </a:p>
      </dgm:t>
    </dgm:pt>
    <dgm:pt modelId="{08D5E1B2-A7EA-4A56-861D-01F0D75848A6}">
      <dgm:prSet phldrT="[Texto]" custT="1"/>
      <dgm:spPr>
        <a:solidFill>
          <a:srgbClr val="92D050"/>
        </a:solidFill>
      </dgm:spPr>
      <dgm:t>
        <a:bodyPr/>
        <a:lstStyle/>
        <a:p>
          <a:r>
            <a:rPr lang="es-CO" sz="1400" b="1" dirty="0"/>
            <a:t>Garantía </a:t>
          </a:r>
        </a:p>
        <a:p>
          <a:r>
            <a:rPr lang="es-CO" sz="1400" b="1" dirty="0"/>
            <a:t>Derechos</a:t>
          </a:r>
          <a:r>
            <a:rPr lang="es-CO" sz="1400" dirty="0"/>
            <a:t> </a:t>
          </a:r>
        </a:p>
      </dgm:t>
    </dgm:pt>
    <dgm:pt modelId="{74DB196D-83D4-41AD-B9D7-289203BF1794}" type="parTrans" cxnId="{B2B58DE8-48E6-403A-9AE7-F1C44D9A596A}">
      <dgm:prSet/>
      <dgm:spPr/>
      <dgm:t>
        <a:bodyPr/>
        <a:lstStyle/>
        <a:p>
          <a:endParaRPr lang="es-CO"/>
        </a:p>
      </dgm:t>
    </dgm:pt>
    <dgm:pt modelId="{5F373362-F0BC-4D23-B9F6-725B2B08DEAD}" type="sibTrans" cxnId="{B2B58DE8-48E6-403A-9AE7-F1C44D9A596A}">
      <dgm:prSet/>
      <dgm:spPr/>
      <dgm:t>
        <a:bodyPr/>
        <a:lstStyle/>
        <a:p>
          <a:endParaRPr lang="es-CO"/>
        </a:p>
      </dgm:t>
    </dgm:pt>
    <dgm:pt modelId="{55A72801-AECF-463A-8A9F-7448B4F9EEF5}">
      <dgm:prSet phldrT="[Texto]" custT="1"/>
      <dgm:spPr>
        <a:solidFill>
          <a:srgbClr val="99FF33"/>
        </a:solidFill>
      </dgm:spPr>
      <dgm:t>
        <a:bodyPr/>
        <a:lstStyle/>
        <a:p>
          <a:r>
            <a:rPr lang="es-CO" sz="1400" b="1" dirty="0"/>
            <a:t>Oportunidades económicas </a:t>
          </a:r>
          <a:r>
            <a:rPr lang="es-CO" sz="1400" dirty="0"/>
            <a:t> </a:t>
          </a:r>
        </a:p>
      </dgm:t>
    </dgm:pt>
    <dgm:pt modelId="{4F322E42-8C65-4954-A955-5737670BADF6}" type="parTrans" cxnId="{AFF10181-FF58-488C-A988-5B7441510FBF}">
      <dgm:prSet/>
      <dgm:spPr/>
      <dgm:t>
        <a:bodyPr/>
        <a:lstStyle/>
        <a:p>
          <a:endParaRPr lang="es-CO"/>
        </a:p>
      </dgm:t>
    </dgm:pt>
    <dgm:pt modelId="{955FA882-DD0B-4744-B926-C453321797E5}" type="sibTrans" cxnId="{AFF10181-FF58-488C-A988-5B7441510FBF}">
      <dgm:prSet/>
      <dgm:spPr/>
      <dgm:t>
        <a:bodyPr/>
        <a:lstStyle/>
        <a:p>
          <a:endParaRPr lang="es-CO"/>
        </a:p>
      </dgm:t>
    </dgm:pt>
    <dgm:pt modelId="{CDCF9C14-D86B-43F4-8BE7-3EE3FD1A2301}">
      <dgm:prSet phldrT="[Texto]" custT="1"/>
      <dgm:spPr>
        <a:solidFill>
          <a:srgbClr val="33CC33"/>
        </a:solidFill>
      </dgm:spPr>
      <dgm:t>
        <a:bodyPr/>
        <a:lstStyle/>
        <a:p>
          <a:r>
            <a:rPr lang="es-CO" sz="1400" b="1" dirty="0"/>
            <a:t>Oportunidades Artísticas y deportivas</a:t>
          </a:r>
        </a:p>
      </dgm:t>
    </dgm:pt>
    <dgm:pt modelId="{AA6A93E3-8541-429E-A830-8A34EBF3D39D}" type="sibTrans" cxnId="{2B7B824D-F690-4240-B0A7-95F8E000CADC}">
      <dgm:prSet/>
      <dgm:spPr/>
      <dgm:t>
        <a:bodyPr/>
        <a:lstStyle/>
        <a:p>
          <a:endParaRPr lang="es-CO"/>
        </a:p>
      </dgm:t>
    </dgm:pt>
    <dgm:pt modelId="{3BE5A12A-34D5-407B-8E2A-B2F4D5E5F61D}" type="parTrans" cxnId="{2B7B824D-F690-4240-B0A7-95F8E000CADC}">
      <dgm:prSet/>
      <dgm:spPr/>
      <dgm:t>
        <a:bodyPr/>
        <a:lstStyle/>
        <a:p>
          <a:endParaRPr lang="es-CO"/>
        </a:p>
      </dgm:t>
    </dgm:pt>
    <dgm:pt modelId="{58C351E4-2997-4853-B4E7-1B3FDFF29C39}" type="pres">
      <dgm:prSet presAssocID="{4C90F3F8-6196-44D0-AC03-3A6200BBD3CF}" presName="theList" presStyleCnt="0">
        <dgm:presLayoutVars>
          <dgm:dir/>
          <dgm:animLvl val="lvl"/>
          <dgm:resizeHandles val="exact"/>
        </dgm:presLayoutVars>
      </dgm:prSet>
      <dgm:spPr/>
    </dgm:pt>
    <dgm:pt modelId="{D2DBBFA1-D518-4B1E-98E9-2BFE8C59B9E4}" type="pres">
      <dgm:prSet presAssocID="{40AD9D5A-0846-4C83-AFD5-730BBDE71A64}" presName="compNode" presStyleCnt="0"/>
      <dgm:spPr/>
    </dgm:pt>
    <dgm:pt modelId="{A26814F5-978E-453C-97EE-5BAB517174F4}" type="pres">
      <dgm:prSet presAssocID="{40AD9D5A-0846-4C83-AFD5-730BBDE71A64}" presName="aNode" presStyleLbl="bgShp" presStyleIdx="0" presStyleCnt="4" custLinFactNeighborX="-102" custLinFactNeighborY="-8571"/>
      <dgm:spPr/>
    </dgm:pt>
    <dgm:pt modelId="{9C605F2A-31A6-43BF-A031-FAFFB0EC39C8}" type="pres">
      <dgm:prSet presAssocID="{40AD9D5A-0846-4C83-AFD5-730BBDE71A64}" presName="textNode" presStyleLbl="bgShp" presStyleIdx="0" presStyleCnt="4"/>
      <dgm:spPr/>
    </dgm:pt>
    <dgm:pt modelId="{2EDD1033-3AB1-4B48-954C-0052E2B18727}" type="pres">
      <dgm:prSet presAssocID="{40AD9D5A-0846-4C83-AFD5-730BBDE71A64}" presName="compChildNode" presStyleCnt="0"/>
      <dgm:spPr/>
    </dgm:pt>
    <dgm:pt modelId="{03990817-B77B-4BC5-AEED-5A5539E6CBD9}" type="pres">
      <dgm:prSet presAssocID="{40AD9D5A-0846-4C83-AFD5-730BBDE71A64}" presName="theInnerList" presStyleCnt="0"/>
      <dgm:spPr/>
    </dgm:pt>
    <dgm:pt modelId="{0F2A5FC4-16B3-4679-BD3F-439695D862D1}" type="pres">
      <dgm:prSet presAssocID="{2639C0C3-EE0D-4936-946F-1C9ABAE335B8}" presName="childNode" presStyleLbl="node1" presStyleIdx="0" presStyleCnt="1" custFlipVert="0" custScaleX="130716" custScaleY="17614" custLinFactNeighborX="1816" custLinFactNeighborY="-37166">
        <dgm:presLayoutVars>
          <dgm:bulletEnabled val="1"/>
        </dgm:presLayoutVars>
      </dgm:prSet>
      <dgm:spPr/>
    </dgm:pt>
    <dgm:pt modelId="{6FE7CA07-729A-4929-B52C-DD50CDF4A604}" type="pres">
      <dgm:prSet presAssocID="{40AD9D5A-0846-4C83-AFD5-730BBDE71A64}" presName="aSpace" presStyleCnt="0"/>
      <dgm:spPr/>
    </dgm:pt>
    <dgm:pt modelId="{D58EF37B-DBBE-4A6B-A5FB-DE35D3A4CBA6}" type="pres">
      <dgm:prSet presAssocID="{08D5E1B2-A7EA-4A56-861D-01F0D75848A6}" presName="compNode" presStyleCnt="0"/>
      <dgm:spPr/>
    </dgm:pt>
    <dgm:pt modelId="{368B0B0A-450F-432C-A29D-F5DB9A6F92CA}" type="pres">
      <dgm:prSet presAssocID="{08D5E1B2-A7EA-4A56-861D-01F0D75848A6}" presName="aNode" presStyleLbl="bgShp" presStyleIdx="1" presStyleCnt="4" custScaleX="95614" custLinFactNeighborX="-992" custLinFactNeighborY="-302"/>
      <dgm:spPr/>
    </dgm:pt>
    <dgm:pt modelId="{CA5B5C7C-B581-4925-92DA-C1891C0EB52E}" type="pres">
      <dgm:prSet presAssocID="{08D5E1B2-A7EA-4A56-861D-01F0D75848A6}" presName="textNode" presStyleLbl="bgShp" presStyleIdx="1" presStyleCnt="4"/>
      <dgm:spPr/>
    </dgm:pt>
    <dgm:pt modelId="{F2F9994D-6D11-4FC4-B81B-24F61E6D8B70}" type="pres">
      <dgm:prSet presAssocID="{08D5E1B2-A7EA-4A56-861D-01F0D75848A6}" presName="compChildNode" presStyleCnt="0"/>
      <dgm:spPr/>
    </dgm:pt>
    <dgm:pt modelId="{9396C623-3A8F-492C-9747-04CFA1116145}" type="pres">
      <dgm:prSet presAssocID="{08D5E1B2-A7EA-4A56-861D-01F0D75848A6}" presName="theInnerList" presStyleCnt="0"/>
      <dgm:spPr/>
    </dgm:pt>
    <dgm:pt modelId="{38DE4BF0-B33B-422E-9B00-9435547BB009}" type="pres">
      <dgm:prSet presAssocID="{08D5E1B2-A7EA-4A56-861D-01F0D75848A6}" presName="aSpace" presStyleCnt="0"/>
      <dgm:spPr/>
    </dgm:pt>
    <dgm:pt modelId="{4A5D3466-4C35-44FC-A029-CC0A1CCDA617}" type="pres">
      <dgm:prSet presAssocID="{55A72801-AECF-463A-8A9F-7448B4F9EEF5}" presName="compNode" presStyleCnt="0"/>
      <dgm:spPr/>
    </dgm:pt>
    <dgm:pt modelId="{90A76F2F-E75D-4B75-AA39-AE07212B8D21}" type="pres">
      <dgm:prSet presAssocID="{55A72801-AECF-463A-8A9F-7448B4F9EEF5}" presName="aNode" presStyleLbl="bgShp" presStyleIdx="2" presStyleCnt="4" custLinFactNeighborX="-1796" custLinFactNeighborY="4590"/>
      <dgm:spPr/>
    </dgm:pt>
    <dgm:pt modelId="{0C3C3A4F-F935-497E-A08E-B1342893F897}" type="pres">
      <dgm:prSet presAssocID="{55A72801-AECF-463A-8A9F-7448B4F9EEF5}" presName="textNode" presStyleLbl="bgShp" presStyleIdx="2" presStyleCnt="4"/>
      <dgm:spPr/>
    </dgm:pt>
    <dgm:pt modelId="{66549110-D1A4-44DB-B3C7-E642F12921D7}" type="pres">
      <dgm:prSet presAssocID="{55A72801-AECF-463A-8A9F-7448B4F9EEF5}" presName="compChildNode" presStyleCnt="0"/>
      <dgm:spPr/>
    </dgm:pt>
    <dgm:pt modelId="{68D05CA5-9F40-46C6-B238-F44A0F6062AA}" type="pres">
      <dgm:prSet presAssocID="{55A72801-AECF-463A-8A9F-7448B4F9EEF5}" presName="theInnerList" presStyleCnt="0"/>
      <dgm:spPr/>
    </dgm:pt>
    <dgm:pt modelId="{3A70E067-BF21-484D-8A80-2391F58971D5}" type="pres">
      <dgm:prSet presAssocID="{55A72801-AECF-463A-8A9F-7448B4F9EEF5}" presName="aSpace" presStyleCnt="0"/>
      <dgm:spPr/>
    </dgm:pt>
    <dgm:pt modelId="{64B6E729-FDD3-451D-8614-31A87D24CD85}" type="pres">
      <dgm:prSet presAssocID="{CDCF9C14-D86B-43F4-8BE7-3EE3FD1A2301}" presName="compNode" presStyleCnt="0"/>
      <dgm:spPr/>
    </dgm:pt>
    <dgm:pt modelId="{A07CB8C5-AE68-4D82-8898-DD9F2126E0BA}" type="pres">
      <dgm:prSet presAssocID="{CDCF9C14-D86B-43F4-8BE7-3EE3FD1A2301}" presName="aNode" presStyleLbl="bgShp" presStyleIdx="3" presStyleCnt="4" custLinFactNeighborX="1141"/>
      <dgm:spPr/>
    </dgm:pt>
    <dgm:pt modelId="{7B49807D-7487-425E-AAF4-2BE0A3BACF92}" type="pres">
      <dgm:prSet presAssocID="{CDCF9C14-D86B-43F4-8BE7-3EE3FD1A2301}" presName="textNode" presStyleLbl="bgShp" presStyleIdx="3" presStyleCnt="4"/>
      <dgm:spPr/>
    </dgm:pt>
    <dgm:pt modelId="{BD4C605D-878B-4BC0-9062-0EC36CE3EDB4}" type="pres">
      <dgm:prSet presAssocID="{CDCF9C14-D86B-43F4-8BE7-3EE3FD1A2301}" presName="compChildNode" presStyleCnt="0"/>
      <dgm:spPr/>
    </dgm:pt>
    <dgm:pt modelId="{750C3B97-41D5-4CD9-914B-DBC1E6E2CA0A}" type="pres">
      <dgm:prSet presAssocID="{CDCF9C14-D86B-43F4-8BE7-3EE3FD1A2301}" presName="theInnerList" presStyleCnt="0"/>
      <dgm:spPr/>
    </dgm:pt>
  </dgm:ptLst>
  <dgm:cxnLst>
    <dgm:cxn modelId="{CCF1740A-B936-497C-90DD-305C2405BE07}" type="presOf" srcId="{08D5E1B2-A7EA-4A56-861D-01F0D75848A6}" destId="{368B0B0A-450F-432C-A29D-F5DB9A6F92CA}" srcOrd="0" destOrd="0" presId="urn:microsoft.com/office/officeart/2005/8/layout/lProcess2"/>
    <dgm:cxn modelId="{56E64023-122F-405B-BFEE-7CB804443F45}" srcId="{40AD9D5A-0846-4C83-AFD5-730BBDE71A64}" destId="{2639C0C3-EE0D-4936-946F-1C9ABAE335B8}" srcOrd="0" destOrd="0" parTransId="{688DEE7A-C654-4B3C-A2B9-DFAFA567137F}" sibTransId="{6448CF70-342E-4EB9-A328-B3CC307E6A88}"/>
    <dgm:cxn modelId="{3EA7C024-CF97-43B6-B3D6-9B9D0AFBB752}" type="presOf" srcId="{55A72801-AECF-463A-8A9F-7448B4F9EEF5}" destId="{90A76F2F-E75D-4B75-AA39-AE07212B8D21}" srcOrd="0" destOrd="0" presId="urn:microsoft.com/office/officeart/2005/8/layout/lProcess2"/>
    <dgm:cxn modelId="{1FD28925-9846-49F8-981E-933A5D46255F}" type="presOf" srcId="{40AD9D5A-0846-4C83-AFD5-730BBDE71A64}" destId="{A26814F5-978E-453C-97EE-5BAB517174F4}" srcOrd="0" destOrd="0" presId="urn:microsoft.com/office/officeart/2005/8/layout/lProcess2"/>
    <dgm:cxn modelId="{20F46B65-794A-4B9C-B407-1B2A1884FDCA}" type="presOf" srcId="{55A72801-AECF-463A-8A9F-7448B4F9EEF5}" destId="{0C3C3A4F-F935-497E-A08E-B1342893F897}" srcOrd="1" destOrd="0" presId="urn:microsoft.com/office/officeart/2005/8/layout/lProcess2"/>
    <dgm:cxn modelId="{2B7B824D-F690-4240-B0A7-95F8E000CADC}" srcId="{4C90F3F8-6196-44D0-AC03-3A6200BBD3CF}" destId="{CDCF9C14-D86B-43F4-8BE7-3EE3FD1A2301}" srcOrd="3" destOrd="0" parTransId="{3BE5A12A-34D5-407B-8E2A-B2F4D5E5F61D}" sibTransId="{AA6A93E3-8541-429E-A830-8A34EBF3D39D}"/>
    <dgm:cxn modelId="{1C619F6E-0329-4123-A2BC-86940B4A0A6B}" type="presOf" srcId="{CDCF9C14-D86B-43F4-8BE7-3EE3FD1A2301}" destId="{7B49807D-7487-425E-AAF4-2BE0A3BACF92}" srcOrd="1" destOrd="0" presId="urn:microsoft.com/office/officeart/2005/8/layout/lProcess2"/>
    <dgm:cxn modelId="{0D821252-D3E9-4925-A262-C7B59CF83011}" type="presOf" srcId="{4C90F3F8-6196-44D0-AC03-3A6200BBD3CF}" destId="{58C351E4-2997-4853-B4E7-1B3FDFF29C39}" srcOrd="0" destOrd="0" presId="urn:microsoft.com/office/officeart/2005/8/layout/lProcess2"/>
    <dgm:cxn modelId="{82CF4F55-3A38-4E1E-84C5-A5D8F7073C88}" type="presOf" srcId="{08D5E1B2-A7EA-4A56-861D-01F0D75848A6}" destId="{CA5B5C7C-B581-4925-92DA-C1891C0EB52E}" srcOrd="1" destOrd="0" presId="urn:microsoft.com/office/officeart/2005/8/layout/lProcess2"/>
    <dgm:cxn modelId="{528F467D-B6FA-4245-81B9-3B9909C03A9A}" srcId="{4C90F3F8-6196-44D0-AC03-3A6200BBD3CF}" destId="{40AD9D5A-0846-4C83-AFD5-730BBDE71A64}" srcOrd="0" destOrd="0" parTransId="{587351EA-1333-418A-8A64-6ADB8EECC4E8}" sibTransId="{A9E8AE8D-8DF7-4778-9097-D4EABCD937CF}"/>
    <dgm:cxn modelId="{AFF10181-FF58-488C-A988-5B7441510FBF}" srcId="{4C90F3F8-6196-44D0-AC03-3A6200BBD3CF}" destId="{55A72801-AECF-463A-8A9F-7448B4F9EEF5}" srcOrd="2" destOrd="0" parTransId="{4F322E42-8C65-4954-A955-5737670BADF6}" sibTransId="{955FA882-DD0B-4744-B926-C453321797E5}"/>
    <dgm:cxn modelId="{1547DD90-1539-44A1-B0D0-694E9EE3620D}" type="presOf" srcId="{40AD9D5A-0846-4C83-AFD5-730BBDE71A64}" destId="{9C605F2A-31A6-43BF-A031-FAFFB0EC39C8}" srcOrd="1" destOrd="0" presId="urn:microsoft.com/office/officeart/2005/8/layout/lProcess2"/>
    <dgm:cxn modelId="{781E2D9E-43B7-41A1-AD05-C528DE52D0C0}" type="presOf" srcId="{CDCF9C14-D86B-43F4-8BE7-3EE3FD1A2301}" destId="{A07CB8C5-AE68-4D82-8898-DD9F2126E0BA}" srcOrd="0" destOrd="0" presId="urn:microsoft.com/office/officeart/2005/8/layout/lProcess2"/>
    <dgm:cxn modelId="{2956CCA3-48C6-49AE-8EF7-D2220CD83327}" type="presOf" srcId="{2639C0C3-EE0D-4936-946F-1C9ABAE335B8}" destId="{0F2A5FC4-16B3-4679-BD3F-439695D862D1}" srcOrd="0" destOrd="0" presId="urn:microsoft.com/office/officeart/2005/8/layout/lProcess2"/>
    <dgm:cxn modelId="{B2B58DE8-48E6-403A-9AE7-F1C44D9A596A}" srcId="{4C90F3F8-6196-44D0-AC03-3A6200BBD3CF}" destId="{08D5E1B2-A7EA-4A56-861D-01F0D75848A6}" srcOrd="1" destOrd="0" parTransId="{74DB196D-83D4-41AD-B9D7-289203BF1794}" sibTransId="{5F373362-F0BC-4D23-B9F6-725B2B08DEAD}"/>
    <dgm:cxn modelId="{D6351DE3-E32E-4702-9568-E932E5641F65}" type="presParOf" srcId="{58C351E4-2997-4853-B4E7-1B3FDFF29C39}" destId="{D2DBBFA1-D518-4B1E-98E9-2BFE8C59B9E4}" srcOrd="0" destOrd="0" presId="urn:microsoft.com/office/officeart/2005/8/layout/lProcess2"/>
    <dgm:cxn modelId="{D1B82F23-43CC-48B8-BF22-EE85C07E8FBF}" type="presParOf" srcId="{D2DBBFA1-D518-4B1E-98E9-2BFE8C59B9E4}" destId="{A26814F5-978E-453C-97EE-5BAB517174F4}" srcOrd="0" destOrd="0" presId="urn:microsoft.com/office/officeart/2005/8/layout/lProcess2"/>
    <dgm:cxn modelId="{12E2C313-FB63-4398-B7F3-4EDEDFE0DBE5}" type="presParOf" srcId="{D2DBBFA1-D518-4B1E-98E9-2BFE8C59B9E4}" destId="{9C605F2A-31A6-43BF-A031-FAFFB0EC39C8}" srcOrd="1" destOrd="0" presId="urn:microsoft.com/office/officeart/2005/8/layout/lProcess2"/>
    <dgm:cxn modelId="{AA7B76A7-2750-4D90-98A7-A8F422F4C84A}" type="presParOf" srcId="{D2DBBFA1-D518-4B1E-98E9-2BFE8C59B9E4}" destId="{2EDD1033-3AB1-4B48-954C-0052E2B18727}" srcOrd="2" destOrd="0" presId="urn:microsoft.com/office/officeart/2005/8/layout/lProcess2"/>
    <dgm:cxn modelId="{DD6E1B7C-92CC-4EED-9DE7-8D22991590F2}" type="presParOf" srcId="{2EDD1033-3AB1-4B48-954C-0052E2B18727}" destId="{03990817-B77B-4BC5-AEED-5A5539E6CBD9}" srcOrd="0" destOrd="0" presId="urn:microsoft.com/office/officeart/2005/8/layout/lProcess2"/>
    <dgm:cxn modelId="{9F1DC895-8D9B-4850-B703-C338D683F4CA}" type="presParOf" srcId="{03990817-B77B-4BC5-AEED-5A5539E6CBD9}" destId="{0F2A5FC4-16B3-4679-BD3F-439695D862D1}" srcOrd="0" destOrd="0" presId="urn:microsoft.com/office/officeart/2005/8/layout/lProcess2"/>
    <dgm:cxn modelId="{9889B85D-DBCD-4977-81E3-1A00D0952710}" type="presParOf" srcId="{58C351E4-2997-4853-B4E7-1B3FDFF29C39}" destId="{6FE7CA07-729A-4929-B52C-DD50CDF4A604}" srcOrd="1" destOrd="0" presId="urn:microsoft.com/office/officeart/2005/8/layout/lProcess2"/>
    <dgm:cxn modelId="{47235B65-1CAF-4086-A2CD-9942EB24319D}" type="presParOf" srcId="{58C351E4-2997-4853-B4E7-1B3FDFF29C39}" destId="{D58EF37B-DBBE-4A6B-A5FB-DE35D3A4CBA6}" srcOrd="2" destOrd="0" presId="urn:microsoft.com/office/officeart/2005/8/layout/lProcess2"/>
    <dgm:cxn modelId="{93DC172A-8445-4616-AC43-F180734C0872}" type="presParOf" srcId="{D58EF37B-DBBE-4A6B-A5FB-DE35D3A4CBA6}" destId="{368B0B0A-450F-432C-A29D-F5DB9A6F92CA}" srcOrd="0" destOrd="0" presId="urn:microsoft.com/office/officeart/2005/8/layout/lProcess2"/>
    <dgm:cxn modelId="{19B7728B-5798-4DDC-94B9-24F15FCDDD21}" type="presParOf" srcId="{D58EF37B-DBBE-4A6B-A5FB-DE35D3A4CBA6}" destId="{CA5B5C7C-B581-4925-92DA-C1891C0EB52E}" srcOrd="1" destOrd="0" presId="urn:microsoft.com/office/officeart/2005/8/layout/lProcess2"/>
    <dgm:cxn modelId="{EA522518-3471-43C2-8600-7399CEA6FDA7}" type="presParOf" srcId="{D58EF37B-DBBE-4A6B-A5FB-DE35D3A4CBA6}" destId="{F2F9994D-6D11-4FC4-B81B-24F61E6D8B70}" srcOrd="2" destOrd="0" presId="urn:microsoft.com/office/officeart/2005/8/layout/lProcess2"/>
    <dgm:cxn modelId="{925E0703-C10F-4896-8BAD-6206ED32B2E5}" type="presParOf" srcId="{F2F9994D-6D11-4FC4-B81B-24F61E6D8B70}" destId="{9396C623-3A8F-492C-9747-04CFA1116145}" srcOrd="0" destOrd="0" presId="urn:microsoft.com/office/officeart/2005/8/layout/lProcess2"/>
    <dgm:cxn modelId="{20FA2355-4132-44AE-9963-252DFEAA2B19}" type="presParOf" srcId="{58C351E4-2997-4853-B4E7-1B3FDFF29C39}" destId="{38DE4BF0-B33B-422E-9B00-9435547BB009}" srcOrd="3" destOrd="0" presId="urn:microsoft.com/office/officeart/2005/8/layout/lProcess2"/>
    <dgm:cxn modelId="{65D132EE-4E85-4C55-9764-9B630923299C}" type="presParOf" srcId="{58C351E4-2997-4853-B4E7-1B3FDFF29C39}" destId="{4A5D3466-4C35-44FC-A029-CC0A1CCDA617}" srcOrd="4" destOrd="0" presId="urn:microsoft.com/office/officeart/2005/8/layout/lProcess2"/>
    <dgm:cxn modelId="{34538835-7475-4DFF-BE24-BD6E8E927D52}" type="presParOf" srcId="{4A5D3466-4C35-44FC-A029-CC0A1CCDA617}" destId="{90A76F2F-E75D-4B75-AA39-AE07212B8D21}" srcOrd="0" destOrd="0" presId="urn:microsoft.com/office/officeart/2005/8/layout/lProcess2"/>
    <dgm:cxn modelId="{DEEAFEB5-EC0A-4054-B5E7-00B6771D864B}" type="presParOf" srcId="{4A5D3466-4C35-44FC-A029-CC0A1CCDA617}" destId="{0C3C3A4F-F935-497E-A08E-B1342893F897}" srcOrd="1" destOrd="0" presId="urn:microsoft.com/office/officeart/2005/8/layout/lProcess2"/>
    <dgm:cxn modelId="{DD6E5438-D62A-41A2-8135-8E74B4A52E40}" type="presParOf" srcId="{4A5D3466-4C35-44FC-A029-CC0A1CCDA617}" destId="{66549110-D1A4-44DB-B3C7-E642F12921D7}" srcOrd="2" destOrd="0" presId="urn:microsoft.com/office/officeart/2005/8/layout/lProcess2"/>
    <dgm:cxn modelId="{FC021C46-87E4-4667-928D-BFF2B928ADFB}" type="presParOf" srcId="{66549110-D1A4-44DB-B3C7-E642F12921D7}" destId="{68D05CA5-9F40-46C6-B238-F44A0F6062AA}" srcOrd="0" destOrd="0" presId="urn:microsoft.com/office/officeart/2005/8/layout/lProcess2"/>
    <dgm:cxn modelId="{AEBBF730-8A7A-4D58-AB4E-95EE8A24D215}" type="presParOf" srcId="{58C351E4-2997-4853-B4E7-1B3FDFF29C39}" destId="{3A70E067-BF21-484D-8A80-2391F58971D5}" srcOrd="5" destOrd="0" presId="urn:microsoft.com/office/officeart/2005/8/layout/lProcess2"/>
    <dgm:cxn modelId="{B3EB5438-E4C8-4E46-816F-67C76645DE66}" type="presParOf" srcId="{58C351E4-2997-4853-B4E7-1B3FDFF29C39}" destId="{64B6E729-FDD3-451D-8614-31A87D24CD85}" srcOrd="6" destOrd="0" presId="urn:microsoft.com/office/officeart/2005/8/layout/lProcess2"/>
    <dgm:cxn modelId="{B51817BC-C82F-478A-A373-7D1EBF621F5B}" type="presParOf" srcId="{64B6E729-FDD3-451D-8614-31A87D24CD85}" destId="{A07CB8C5-AE68-4D82-8898-DD9F2126E0BA}" srcOrd="0" destOrd="0" presId="urn:microsoft.com/office/officeart/2005/8/layout/lProcess2"/>
    <dgm:cxn modelId="{6C02D37E-7C3D-4BA3-A075-2901FB57C40C}" type="presParOf" srcId="{64B6E729-FDD3-451D-8614-31A87D24CD85}" destId="{7B49807D-7487-425E-AAF4-2BE0A3BACF92}" srcOrd="1" destOrd="0" presId="urn:microsoft.com/office/officeart/2005/8/layout/lProcess2"/>
    <dgm:cxn modelId="{8BBD0DC5-78BC-47DC-BCC8-C52842AC5876}" type="presParOf" srcId="{64B6E729-FDD3-451D-8614-31A87D24CD85}" destId="{BD4C605D-878B-4BC0-9062-0EC36CE3EDB4}" srcOrd="2" destOrd="0" presId="urn:microsoft.com/office/officeart/2005/8/layout/lProcess2"/>
    <dgm:cxn modelId="{DA717853-934C-41CC-A581-C5C5961E7922}" type="presParOf" srcId="{BD4C605D-878B-4BC0-9062-0EC36CE3EDB4}" destId="{750C3B97-41D5-4CD9-914B-DBC1E6E2CA0A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6814F5-978E-453C-97EE-5BAB517174F4}">
      <dsp:nvSpPr>
        <dsp:cNvPr id="0" name=""/>
        <dsp:cNvSpPr/>
      </dsp:nvSpPr>
      <dsp:spPr>
        <a:xfrm>
          <a:off x="27621" y="0"/>
          <a:ext cx="1259580" cy="3437593"/>
        </a:xfrm>
        <a:prstGeom prst="roundRect">
          <a:avLst>
            <a:gd name="adj" fmla="val 10000"/>
          </a:avLst>
        </a:prstGeom>
        <a:solidFill>
          <a:srgbClr val="00FF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kern="1200" dirty="0"/>
            <a:t>Participación</a:t>
          </a:r>
          <a:r>
            <a:rPr lang="es-CO" sz="1800" kern="1200" dirty="0"/>
            <a:t> </a:t>
          </a:r>
        </a:p>
      </dsp:txBody>
      <dsp:txXfrm>
        <a:off x="27621" y="0"/>
        <a:ext cx="1259580" cy="1031277"/>
      </dsp:txXfrm>
    </dsp:sp>
    <dsp:sp modelId="{0F2A5FC4-16B3-4679-BD3F-439695D862D1}">
      <dsp:nvSpPr>
        <dsp:cNvPr id="0" name=""/>
        <dsp:cNvSpPr/>
      </dsp:nvSpPr>
      <dsp:spPr>
        <a:xfrm>
          <a:off x="18406" y="1122261"/>
          <a:ext cx="1317178" cy="393189"/>
        </a:xfrm>
        <a:prstGeom prst="roundRect">
          <a:avLst>
            <a:gd name="adj" fmla="val 10000"/>
          </a:avLst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b="1" kern="1200" dirty="0">
              <a:solidFill>
                <a:schemeClr val="tx1"/>
              </a:solidFill>
            </a:rPr>
            <a:t>62,24 %</a:t>
          </a:r>
        </a:p>
      </dsp:txBody>
      <dsp:txXfrm>
        <a:off x="29922" y="1133777"/>
        <a:ext cx="1294146" cy="370157"/>
      </dsp:txXfrm>
    </dsp:sp>
    <dsp:sp modelId="{368B0B0A-450F-432C-A29D-F5DB9A6F92CA}">
      <dsp:nvSpPr>
        <dsp:cNvPr id="0" name=""/>
        <dsp:cNvSpPr/>
      </dsp:nvSpPr>
      <dsp:spPr>
        <a:xfrm>
          <a:off x="1411099" y="0"/>
          <a:ext cx="1204335" cy="3437593"/>
        </a:xfrm>
        <a:prstGeom prst="roundRect">
          <a:avLst>
            <a:gd name="adj" fmla="val 10000"/>
          </a:avLst>
        </a:prstGeom>
        <a:solidFill>
          <a:srgbClr val="00CC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1" kern="1200" dirty="0"/>
            <a:t>Garantía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1" kern="1200" dirty="0"/>
            <a:t>Derechos</a:t>
          </a:r>
          <a:r>
            <a:rPr lang="es-CO" sz="1800" kern="1200" dirty="0"/>
            <a:t> </a:t>
          </a:r>
        </a:p>
      </dsp:txBody>
      <dsp:txXfrm>
        <a:off x="1411099" y="0"/>
        <a:ext cx="1204335" cy="1031277"/>
      </dsp:txXfrm>
    </dsp:sp>
    <dsp:sp modelId="{90A76F2F-E75D-4B75-AA39-AE07212B8D21}">
      <dsp:nvSpPr>
        <dsp:cNvPr id="0" name=""/>
        <dsp:cNvSpPr/>
      </dsp:nvSpPr>
      <dsp:spPr>
        <a:xfrm>
          <a:off x="2687936" y="0"/>
          <a:ext cx="1259580" cy="3437593"/>
        </a:xfrm>
        <a:prstGeom prst="roundRect">
          <a:avLst>
            <a:gd name="adj" fmla="val 10000"/>
          </a:avLst>
        </a:prstGeom>
        <a:solidFill>
          <a:srgbClr val="99FF3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Oportunidades económicas </a:t>
          </a:r>
          <a:r>
            <a:rPr lang="es-CO" sz="1400" kern="1200" dirty="0"/>
            <a:t> </a:t>
          </a:r>
        </a:p>
      </dsp:txBody>
      <dsp:txXfrm>
        <a:off x="2687936" y="0"/>
        <a:ext cx="1259580" cy="1031277"/>
      </dsp:txXfrm>
    </dsp:sp>
    <dsp:sp modelId="{A07CB8C5-AE68-4D82-8898-DD9F2126E0BA}">
      <dsp:nvSpPr>
        <dsp:cNvPr id="0" name=""/>
        <dsp:cNvSpPr/>
      </dsp:nvSpPr>
      <dsp:spPr>
        <a:xfrm>
          <a:off x="4064714" y="0"/>
          <a:ext cx="1259580" cy="3437593"/>
        </a:xfrm>
        <a:prstGeom prst="roundRect">
          <a:avLst>
            <a:gd name="adj" fmla="val 10000"/>
          </a:avLst>
        </a:prstGeom>
        <a:solidFill>
          <a:srgbClr val="33CC3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Oportunidades Artísticas y deportivas</a:t>
          </a:r>
        </a:p>
      </dsp:txBody>
      <dsp:txXfrm>
        <a:off x="4064714" y="0"/>
        <a:ext cx="1259580" cy="10312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6814F5-978E-453C-97EE-5BAB517174F4}">
      <dsp:nvSpPr>
        <dsp:cNvPr id="0" name=""/>
        <dsp:cNvSpPr/>
      </dsp:nvSpPr>
      <dsp:spPr>
        <a:xfrm>
          <a:off x="27621" y="0"/>
          <a:ext cx="1259580" cy="3437593"/>
        </a:xfrm>
        <a:prstGeom prst="roundRect">
          <a:avLst>
            <a:gd name="adj" fmla="val 10000"/>
          </a:avLst>
        </a:prstGeom>
        <a:solidFill>
          <a:srgbClr val="00FF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kern="1200" dirty="0"/>
            <a:t>Participación</a:t>
          </a:r>
          <a:r>
            <a:rPr lang="es-CO" sz="1800" kern="1200" dirty="0"/>
            <a:t> </a:t>
          </a:r>
        </a:p>
      </dsp:txBody>
      <dsp:txXfrm>
        <a:off x="27621" y="0"/>
        <a:ext cx="1259580" cy="1031277"/>
      </dsp:txXfrm>
    </dsp:sp>
    <dsp:sp modelId="{0F2A5FC4-16B3-4679-BD3F-439695D862D1}">
      <dsp:nvSpPr>
        <dsp:cNvPr id="0" name=""/>
        <dsp:cNvSpPr/>
      </dsp:nvSpPr>
      <dsp:spPr>
        <a:xfrm>
          <a:off x="18406" y="1122261"/>
          <a:ext cx="1317178" cy="393189"/>
        </a:xfrm>
        <a:prstGeom prst="roundRect">
          <a:avLst>
            <a:gd name="adj" fmla="val 10000"/>
          </a:avLst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b="1" kern="1200" dirty="0">
              <a:solidFill>
                <a:schemeClr val="tx1"/>
              </a:solidFill>
            </a:rPr>
            <a:t>70,35 %</a:t>
          </a:r>
        </a:p>
      </dsp:txBody>
      <dsp:txXfrm>
        <a:off x="29922" y="1133777"/>
        <a:ext cx="1294146" cy="370157"/>
      </dsp:txXfrm>
    </dsp:sp>
    <dsp:sp modelId="{368B0B0A-450F-432C-A29D-F5DB9A6F92CA}">
      <dsp:nvSpPr>
        <dsp:cNvPr id="0" name=""/>
        <dsp:cNvSpPr/>
      </dsp:nvSpPr>
      <dsp:spPr>
        <a:xfrm>
          <a:off x="1411099" y="0"/>
          <a:ext cx="1204335" cy="3437593"/>
        </a:xfrm>
        <a:prstGeom prst="roundRect">
          <a:avLst>
            <a:gd name="adj" fmla="val 10000"/>
          </a:avLst>
        </a:prstGeom>
        <a:solidFill>
          <a:srgbClr val="00CC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1" kern="1200" dirty="0"/>
            <a:t>Garantía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800" b="1" kern="1200" dirty="0"/>
            <a:t>Derechos</a:t>
          </a:r>
          <a:r>
            <a:rPr lang="es-CO" sz="1800" kern="1200" dirty="0"/>
            <a:t> </a:t>
          </a:r>
        </a:p>
      </dsp:txBody>
      <dsp:txXfrm>
        <a:off x="1411099" y="0"/>
        <a:ext cx="1204335" cy="1031277"/>
      </dsp:txXfrm>
    </dsp:sp>
    <dsp:sp modelId="{90A76F2F-E75D-4B75-AA39-AE07212B8D21}">
      <dsp:nvSpPr>
        <dsp:cNvPr id="0" name=""/>
        <dsp:cNvSpPr/>
      </dsp:nvSpPr>
      <dsp:spPr>
        <a:xfrm>
          <a:off x="2687936" y="0"/>
          <a:ext cx="1259580" cy="3437593"/>
        </a:xfrm>
        <a:prstGeom prst="roundRect">
          <a:avLst>
            <a:gd name="adj" fmla="val 10000"/>
          </a:avLst>
        </a:prstGeom>
        <a:solidFill>
          <a:srgbClr val="99FF3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Oportunidades económicas </a:t>
          </a:r>
          <a:r>
            <a:rPr lang="es-CO" sz="1400" kern="1200" dirty="0"/>
            <a:t> </a:t>
          </a:r>
        </a:p>
      </dsp:txBody>
      <dsp:txXfrm>
        <a:off x="2687936" y="0"/>
        <a:ext cx="1259580" cy="1031277"/>
      </dsp:txXfrm>
    </dsp:sp>
    <dsp:sp modelId="{A07CB8C5-AE68-4D82-8898-DD9F2126E0BA}">
      <dsp:nvSpPr>
        <dsp:cNvPr id="0" name=""/>
        <dsp:cNvSpPr/>
      </dsp:nvSpPr>
      <dsp:spPr>
        <a:xfrm>
          <a:off x="4064714" y="0"/>
          <a:ext cx="1259580" cy="3437593"/>
        </a:xfrm>
        <a:prstGeom prst="roundRect">
          <a:avLst>
            <a:gd name="adj" fmla="val 10000"/>
          </a:avLst>
        </a:prstGeom>
        <a:solidFill>
          <a:srgbClr val="33CC3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Oportunidades Artísticas y deportivas</a:t>
          </a:r>
        </a:p>
      </dsp:txBody>
      <dsp:txXfrm>
        <a:off x="4064714" y="0"/>
        <a:ext cx="1259580" cy="10312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6814F5-978E-453C-97EE-5BAB517174F4}">
      <dsp:nvSpPr>
        <dsp:cNvPr id="0" name=""/>
        <dsp:cNvSpPr/>
      </dsp:nvSpPr>
      <dsp:spPr>
        <a:xfrm>
          <a:off x="27621" y="0"/>
          <a:ext cx="1259580" cy="3437593"/>
        </a:xfrm>
        <a:prstGeom prst="roundRect">
          <a:avLst>
            <a:gd name="adj" fmla="val 10000"/>
          </a:avLst>
        </a:prstGeom>
        <a:solidFill>
          <a:srgbClr val="00FF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Participación</a:t>
          </a:r>
          <a:r>
            <a:rPr lang="es-CO" sz="1800" kern="1200" dirty="0"/>
            <a:t> </a:t>
          </a:r>
        </a:p>
      </dsp:txBody>
      <dsp:txXfrm>
        <a:off x="27621" y="0"/>
        <a:ext cx="1259580" cy="1031277"/>
      </dsp:txXfrm>
    </dsp:sp>
    <dsp:sp modelId="{0F2A5FC4-16B3-4679-BD3F-439695D862D1}">
      <dsp:nvSpPr>
        <dsp:cNvPr id="0" name=""/>
        <dsp:cNvSpPr/>
      </dsp:nvSpPr>
      <dsp:spPr>
        <a:xfrm>
          <a:off x="18406" y="1122261"/>
          <a:ext cx="1317178" cy="393189"/>
        </a:xfrm>
        <a:prstGeom prst="roundRect">
          <a:avLst>
            <a:gd name="adj" fmla="val 10000"/>
          </a:avLst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b="1" kern="1200" dirty="0">
              <a:solidFill>
                <a:schemeClr val="tx1"/>
              </a:solidFill>
            </a:rPr>
            <a:t>79,63 %</a:t>
          </a:r>
        </a:p>
      </dsp:txBody>
      <dsp:txXfrm>
        <a:off x="29922" y="1133777"/>
        <a:ext cx="1294146" cy="370157"/>
      </dsp:txXfrm>
    </dsp:sp>
    <dsp:sp modelId="{368B0B0A-450F-432C-A29D-F5DB9A6F92CA}">
      <dsp:nvSpPr>
        <dsp:cNvPr id="0" name=""/>
        <dsp:cNvSpPr/>
      </dsp:nvSpPr>
      <dsp:spPr>
        <a:xfrm>
          <a:off x="1399259" y="0"/>
          <a:ext cx="1204335" cy="3437593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Garantía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Derechos</a:t>
          </a:r>
          <a:r>
            <a:rPr lang="es-CO" sz="1400" kern="1200" dirty="0"/>
            <a:t> </a:t>
          </a:r>
        </a:p>
      </dsp:txBody>
      <dsp:txXfrm>
        <a:off x="1399259" y="0"/>
        <a:ext cx="1204335" cy="1031277"/>
      </dsp:txXfrm>
    </dsp:sp>
    <dsp:sp modelId="{90A76F2F-E75D-4B75-AA39-AE07212B8D21}">
      <dsp:nvSpPr>
        <dsp:cNvPr id="0" name=""/>
        <dsp:cNvSpPr/>
      </dsp:nvSpPr>
      <dsp:spPr>
        <a:xfrm>
          <a:off x="2687936" y="0"/>
          <a:ext cx="1259580" cy="3437593"/>
        </a:xfrm>
        <a:prstGeom prst="roundRect">
          <a:avLst>
            <a:gd name="adj" fmla="val 10000"/>
          </a:avLst>
        </a:prstGeom>
        <a:solidFill>
          <a:srgbClr val="99FF3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Oportunidades económicas </a:t>
          </a:r>
          <a:r>
            <a:rPr lang="es-CO" sz="1400" kern="1200" dirty="0"/>
            <a:t> </a:t>
          </a:r>
        </a:p>
      </dsp:txBody>
      <dsp:txXfrm>
        <a:off x="2687936" y="0"/>
        <a:ext cx="1259580" cy="1031277"/>
      </dsp:txXfrm>
    </dsp:sp>
    <dsp:sp modelId="{A07CB8C5-AE68-4D82-8898-DD9F2126E0BA}">
      <dsp:nvSpPr>
        <dsp:cNvPr id="0" name=""/>
        <dsp:cNvSpPr/>
      </dsp:nvSpPr>
      <dsp:spPr>
        <a:xfrm>
          <a:off x="4064714" y="0"/>
          <a:ext cx="1259580" cy="3437593"/>
        </a:xfrm>
        <a:prstGeom prst="roundRect">
          <a:avLst>
            <a:gd name="adj" fmla="val 10000"/>
          </a:avLst>
        </a:prstGeom>
        <a:solidFill>
          <a:srgbClr val="33CC3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Oportunidades Artísticas y deportivas</a:t>
          </a:r>
        </a:p>
      </dsp:txBody>
      <dsp:txXfrm>
        <a:off x="4064714" y="0"/>
        <a:ext cx="1259580" cy="10312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6814F5-978E-453C-97EE-5BAB517174F4}">
      <dsp:nvSpPr>
        <dsp:cNvPr id="0" name=""/>
        <dsp:cNvSpPr/>
      </dsp:nvSpPr>
      <dsp:spPr>
        <a:xfrm>
          <a:off x="27621" y="0"/>
          <a:ext cx="1259580" cy="3437593"/>
        </a:xfrm>
        <a:prstGeom prst="roundRect">
          <a:avLst>
            <a:gd name="adj" fmla="val 10000"/>
          </a:avLst>
        </a:prstGeom>
        <a:solidFill>
          <a:srgbClr val="00FF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Participación</a:t>
          </a:r>
          <a:r>
            <a:rPr lang="es-CO" sz="1800" kern="1200" dirty="0"/>
            <a:t> </a:t>
          </a:r>
        </a:p>
      </dsp:txBody>
      <dsp:txXfrm>
        <a:off x="27621" y="0"/>
        <a:ext cx="1259580" cy="1031277"/>
      </dsp:txXfrm>
    </dsp:sp>
    <dsp:sp modelId="{0F2A5FC4-16B3-4679-BD3F-439695D862D1}">
      <dsp:nvSpPr>
        <dsp:cNvPr id="0" name=""/>
        <dsp:cNvSpPr/>
      </dsp:nvSpPr>
      <dsp:spPr>
        <a:xfrm>
          <a:off x="18406" y="1122261"/>
          <a:ext cx="1317178" cy="393189"/>
        </a:xfrm>
        <a:prstGeom prst="roundRect">
          <a:avLst>
            <a:gd name="adj" fmla="val 10000"/>
          </a:avLst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b="1" kern="1200" dirty="0">
              <a:solidFill>
                <a:schemeClr val="tx1"/>
              </a:solidFill>
            </a:rPr>
            <a:t>89,17 %</a:t>
          </a:r>
        </a:p>
      </dsp:txBody>
      <dsp:txXfrm>
        <a:off x="29922" y="1133777"/>
        <a:ext cx="1294146" cy="370157"/>
      </dsp:txXfrm>
    </dsp:sp>
    <dsp:sp modelId="{368B0B0A-450F-432C-A29D-F5DB9A6F92CA}">
      <dsp:nvSpPr>
        <dsp:cNvPr id="0" name=""/>
        <dsp:cNvSpPr/>
      </dsp:nvSpPr>
      <dsp:spPr>
        <a:xfrm>
          <a:off x="1399259" y="0"/>
          <a:ext cx="1204335" cy="3437593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Garantía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Derechos</a:t>
          </a:r>
          <a:r>
            <a:rPr lang="es-CO" sz="1400" kern="1200" dirty="0"/>
            <a:t> </a:t>
          </a:r>
        </a:p>
      </dsp:txBody>
      <dsp:txXfrm>
        <a:off x="1399259" y="0"/>
        <a:ext cx="1204335" cy="1031277"/>
      </dsp:txXfrm>
    </dsp:sp>
    <dsp:sp modelId="{90A76F2F-E75D-4B75-AA39-AE07212B8D21}">
      <dsp:nvSpPr>
        <dsp:cNvPr id="0" name=""/>
        <dsp:cNvSpPr/>
      </dsp:nvSpPr>
      <dsp:spPr>
        <a:xfrm>
          <a:off x="2687936" y="0"/>
          <a:ext cx="1259580" cy="3437593"/>
        </a:xfrm>
        <a:prstGeom prst="roundRect">
          <a:avLst>
            <a:gd name="adj" fmla="val 10000"/>
          </a:avLst>
        </a:prstGeom>
        <a:solidFill>
          <a:srgbClr val="99FF3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Oportunidades económicas </a:t>
          </a:r>
          <a:r>
            <a:rPr lang="es-CO" sz="1400" kern="1200" dirty="0"/>
            <a:t> </a:t>
          </a:r>
        </a:p>
      </dsp:txBody>
      <dsp:txXfrm>
        <a:off x="2687936" y="0"/>
        <a:ext cx="1259580" cy="1031277"/>
      </dsp:txXfrm>
    </dsp:sp>
    <dsp:sp modelId="{A07CB8C5-AE68-4D82-8898-DD9F2126E0BA}">
      <dsp:nvSpPr>
        <dsp:cNvPr id="0" name=""/>
        <dsp:cNvSpPr/>
      </dsp:nvSpPr>
      <dsp:spPr>
        <a:xfrm>
          <a:off x="4064714" y="0"/>
          <a:ext cx="1259580" cy="3437593"/>
        </a:xfrm>
        <a:prstGeom prst="roundRect">
          <a:avLst>
            <a:gd name="adj" fmla="val 10000"/>
          </a:avLst>
        </a:prstGeom>
        <a:solidFill>
          <a:srgbClr val="33CC3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Oportunidades Artísticas y deportivas</a:t>
          </a:r>
        </a:p>
      </dsp:txBody>
      <dsp:txXfrm>
        <a:off x="4064714" y="0"/>
        <a:ext cx="1259580" cy="10312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024B3-DA73-4FA5-A041-C7BF494DE283}" type="datetimeFigureOut">
              <a:rPr lang="es-CO" smtClean="0"/>
              <a:t>27/11/2025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488F6-AE1D-48ED-B726-FFE648D4125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3845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8A215-9340-4CD3-ACF0-CE00D1F98972}" type="datetimeFigureOut">
              <a:rPr lang="es-CO" smtClean="0"/>
              <a:t>27/11/2025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603AF-9FA0-4CEE-8925-B68EE79EAE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6128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54358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61444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0840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6148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857631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389732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11264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D603AF-9FA0-4CEE-8925-B68EE79EAEB7}" type="slidenum">
              <a:rPr lang="es-CO" smtClean="0"/>
              <a:t>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12088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061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68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27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284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7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241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119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32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06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1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6D73-FAA2-457E-9CAE-D659BE15F43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83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96D73-FAA2-457E-9CAE-D659BE15F43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25D66-9585-41C0-808B-93AFAD962C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3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12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diagramColors" Target="../diagrams/colors1.xml"/><Relationship Id="rId5" Type="http://schemas.openxmlformats.org/officeDocument/2006/relationships/image" Target="../media/image3.pn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2.png"/><Relationship Id="rId9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diagramColors" Target="../diagrams/colors2.xml"/><Relationship Id="rId5" Type="http://schemas.openxmlformats.org/officeDocument/2006/relationships/image" Target="../media/image3.png"/><Relationship Id="rId10" Type="http://schemas.openxmlformats.org/officeDocument/2006/relationships/diagramQuickStyle" Target="../diagrams/quickStyle2.xml"/><Relationship Id="rId4" Type="http://schemas.openxmlformats.org/officeDocument/2006/relationships/image" Target="../media/image2.png"/><Relationship Id="rId9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diagramColors" Target="../diagrams/colors3.xml"/><Relationship Id="rId5" Type="http://schemas.openxmlformats.org/officeDocument/2006/relationships/image" Target="../media/image3.png"/><Relationship Id="rId10" Type="http://schemas.openxmlformats.org/officeDocument/2006/relationships/diagramQuickStyle" Target="../diagrams/quickStyle3.xml"/><Relationship Id="rId4" Type="http://schemas.openxmlformats.org/officeDocument/2006/relationships/image" Target="../media/image2.png"/><Relationship Id="rId9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diagramColors" Target="../diagrams/colors4.xml"/><Relationship Id="rId5" Type="http://schemas.openxmlformats.org/officeDocument/2006/relationships/image" Target="../media/image3.png"/><Relationship Id="rId10" Type="http://schemas.openxmlformats.org/officeDocument/2006/relationships/diagramQuickStyle" Target="../diagrams/quickStyle4.xml"/><Relationship Id="rId4" Type="http://schemas.openxmlformats.org/officeDocument/2006/relationships/image" Target="../media/image2.png"/><Relationship Id="rId9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adroTexto 45"/>
          <p:cNvSpPr txBox="1"/>
          <p:nvPr/>
        </p:nvSpPr>
        <p:spPr>
          <a:xfrm>
            <a:off x="4333387" y="4058380"/>
            <a:ext cx="2007042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dirty="0"/>
              <a:t>Garantía de los derechos fundamentales de los jóvenes desde un reconocimiento diferencial 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46" name="CuadroTexto 42"/>
          <p:cNvSpPr txBox="1"/>
          <p:nvPr/>
        </p:nvSpPr>
        <p:spPr>
          <a:xfrm>
            <a:off x="265353" y="1924959"/>
            <a:ext cx="2565955" cy="830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200" dirty="0"/>
              <a:t>Fomento de la participación en la vida pública y en la consolidación de cultura de la solidaridad y la convivencia </a:t>
            </a:r>
            <a:endParaRPr lang="en-US" sz="1200" dirty="0">
              <a:solidFill>
                <a:prstClr val="black"/>
              </a:solidFill>
            </a:endParaRPr>
          </a:p>
        </p:txBody>
      </p: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E83DDC7C-AC96-4620-B025-C2B69ACBF93D}"/>
              </a:ext>
            </a:extLst>
          </p:cNvPr>
          <p:cNvCxnSpPr>
            <a:cxnSpLocks/>
          </p:cNvCxnSpPr>
          <p:nvPr/>
        </p:nvCxnSpPr>
        <p:spPr>
          <a:xfrm>
            <a:off x="5806724" y="972611"/>
            <a:ext cx="0" cy="809694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o 1"/>
          <p:cNvGrpSpPr/>
          <p:nvPr/>
        </p:nvGrpSpPr>
        <p:grpSpPr>
          <a:xfrm>
            <a:off x="1743150" y="2431023"/>
            <a:ext cx="2909048" cy="2381863"/>
            <a:chOff x="1246098" y="2037266"/>
            <a:chExt cx="3663554" cy="2822052"/>
          </a:xfrm>
        </p:grpSpPr>
        <p:sp>
          <p:nvSpPr>
            <p:cNvPr id="8" name="7 Elipse"/>
            <p:cNvSpPr/>
            <p:nvPr/>
          </p:nvSpPr>
          <p:spPr>
            <a:xfrm>
              <a:off x="1246098" y="2037267"/>
              <a:ext cx="3648880" cy="282205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dirty="0">
                  <a:solidFill>
                    <a:prstClr val="white"/>
                  </a:solidFill>
                </a:rPr>
                <a:t> </a:t>
              </a:r>
            </a:p>
          </p:txBody>
        </p:sp>
        <p:grpSp>
          <p:nvGrpSpPr>
            <p:cNvPr id="105" name="Grupo 104">
              <a:extLst>
                <a:ext uri="{FF2B5EF4-FFF2-40B4-BE49-F238E27FC236}">
                  <a16:creationId xmlns:a16="http://schemas.microsoft.com/office/drawing/2014/main" id="{04CEB8C6-572B-425E-9D1F-3D55BA900819}"/>
                </a:ext>
              </a:extLst>
            </p:cNvPr>
            <p:cNvGrpSpPr/>
            <p:nvPr/>
          </p:nvGrpSpPr>
          <p:grpSpPr>
            <a:xfrm>
              <a:off x="1283512" y="2037266"/>
              <a:ext cx="3626140" cy="2810905"/>
              <a:chOff x="1207012" y="1308505"/>
              <a:chExt cx="3753885" cy="3603481"/>
            </a:xfrm>
          </p:grpSpPr>
          <p:sp>
            <p:nvSpPr>
              <p:cNvPr id="29" name="28 Flecha abajo"/>
              <p:cNvSpPr/>
              <p:nvPr/>
            </p:nvSpPr>
            <p:spPr>
              <a:xfrm flipV="1">
                <a:off x="2886249" y="1308505"/>
                <a:ext cx="339473" cy="1527748"/>
              </a:xfrm>
              <a:custGeom>
                <a:avLst/>
                <a:gdLst>
                  <a:gd name="connsiteX0" fmla="*/ 0 w 482567"/>
                  <a:gd name="connsiteY0" fmla="*/ 462574 h 703857"/>
                  <a:gd name="connsiteX1" fmla="*/ 120642 w 482567"/>
                  <a:gd name="connsiteY1" fmla="*/ 462574 h 703857"/>
                  <a:gd name="connsiteX2" fmla="*/ 120642 w 482567"/>
                  <a:gd name="connsiteY2" fmla="*/ 0 h 703857"/>
                  <a:gd name="connsiteX3" fmla="*/ 361925 w 482567"/>
                  <a:gd name="connsiteY3" fmla="*/ 0 h 703857"/>
                  <a:gd name="connsiteX4" fmla="*/ 361925 w 482567"/>
                  <a:gd name="connsiteY4" fmla="*/ 462574 h 703857"/>
                  <a:gd name="connsiteX5" fmla="*/ 482567 w 482567"/>
                  <a:gd name="connsiteY5" fmla="*/ 462574 h 703857"/>
                  <a:gd name="connsiteX6" fmla="*/ 241284 w 482567"/>
                  <a:gd name="connsiteY6" fmla="*/ 703857 h 703857"/>
                  <a:gd name="connsiteX7" fmla="*/ 0 w 482567"/>
                  <a:gd name="connsiteY7" fmla="*/ 462574 h 703857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120642 w 482567"/>
                  <a:gd name="connsiteY2" fmla="*/ 994867 h 1698724"/>
                  <a:gd name="connsiteX3" fmla="*/ 237567 w 482567"/>
                  <a:gd name="connsiteY3" fmla="*/ 0 h 1698724"/>
                  <a:gd name="connsiteX4" fmla="*/ 361925 w 482567"/>
                  <a:gd name="connsiteY4" fmla="*/ 1457441 h 1698724"/>
                  <a:gd name="connsiteX5" fmla="*/ 482567 w 482567"/>
                  <a:gd name="connsiteY5" fmla="*/ 1457441 h 1698724"/>
                  <a:gd name="connsiteX6" fmla="*/ 241284 w 482567"/>
                  <a:gd name="connsiteY6" fmla="*/ 1698724 h 1698724"/>
                  <a:gd name="connsiteX7" fmla="*/ 0 w 482567"/>
                  <a:gd name="connsiteY7" fmla="*/ 1457441 h 1698724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237567 w 482567"/>
                  <a:gd name="connsiteY2" fmla="*/ 0 h 1698724"/>
                  <a:gd name="connsiteX3" fmla="*/ 361925 w 482567"/>
                  <a:gd name="connsiteY3" fmla="*/ 1457441 h 1698724"/>
                  <a:gd name="connsiteX4" fmla="*/ 482567 w 482567"/>
                  <a:gd name="connsiteY4" fmla="*/ 1457441 h 1698724"/>
                  <a:gd name="connsiteX5" fmla="*/ 241284 w 482567"/>
                  <a:gd name="connsiteY5" fmla="*/ 1698724 h 1698724"/>
                  <a:gd name="connsiteX6" fmla="*/ 0 w 482567"/>
                  <a:gd name="connsiteY6" fmla="*/ 1457441 h 1698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2567" h="1698724">
                    <a:moveTo>
                      <a:pt x="0" y="1457441"/>
                    </a:moveTo>
                    <a:lnTo>
                      <a:pt x="120642" y="1457441"/>
                    </a:lnTo>
                    <a:lnTo>
                      <a:pt x="237567" y="0"/>
                    </a:lnTo>
                    <a:lnTo>
                      <a:pt x="361925" y="1457441"/>
                    </a:lnTo>
                    <a:lnTo>
                      <a:pt x="482567" y="1457441"/>
                    </a:lnTo>
                    <a:lnTo>
                      <a:pt x="241284" y="1698724"/>
                    </a:lnTo>
                    <a:lnTo>
                      <a:pt x="0" y="1457441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38100" dist="63500" dir="5400000" sx="102000" sy="102000" algn="ctr" rotWithShape="0">
                  <a:schemeClr val="tx1"/>
                </a:outerShdw>
              </a:effectLst>
              <a:scene3d>
                <a:camera prst="orthographicFront"/>
                <a:lightRig rig="threePt" dir="t"/>
              </a:scene3d>
              <a:sp3d extrusionH="158750" prstMaterial="plastic">
                <a:bevelT w="57150" h="44450"/>
                <a:bevelB w="50800" h="0"/>
                <a:extrusionClr>
                  <a:schemeClr val="accent5">
                    <a:lumMod val="75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28 Flecha abajo"/>
              <p:cNvSpPr/>
              <p:nvPr/>
            </p:nvSpPr>
            <p:spPr>
              <a:xfrm rot="5400000" flipV="1">
                <a:off x="3757926" y="2065793"/>
                <a:ext cx="527163" cy="1878779"/>
              </a:xfrm>
              <a:custGeom>
                <a:avLst/>
                <a:gdLst>
                  <a:gd name="connsiteX0" fmla="*/ 0 w 482567"/>
                  <a:gd name="connsiteY0" fmla="*/ 462574 h 703857"/>
                  <a:gd name="connsiteX1" fmla="*/ 120642 w 482567"/>
                  <a:gd name="connsiteY1" fmla="*/ 462574 h 703857"/>
                  <a:gd name="connsiteX2" fmla="*/ 120642 w 482567"/>
                  <a:gd name="connsiteY2" fmla="*/ 0 h 703857"/>
                  <a:gd name="connsiteX3" fmla="*/ 361925 w 482567"/>
                  <a:gd name="connsiteY3" fmla="*/ 0 h 703857"/>
                  <a:gd name="connsiteX4" fmla="*/ 361925 w 482567"/>
                  <a:gd name="connsiteY4" fmla="*/ 462574 h 703857"/>
                  <a:gd name="connsiteX5" fmla="*/ 482567 w 482567"/>
                  <a:gd name="connsiteY5" fmla="*/ 462574 h 703857"/>
                  <a:gd name="connsiteX6" fmla="*/ 241284 w 482567"/>
                  <a:gd name="connsiteY6" fmla="*/ 703857 h 703857"/>
                  <a:gd name="connsiteX7" fmla="*/ 0 w 482567"/>
                  <a:gd name="connsiteY7" fmla="*/ 462574 h 703857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120642 w 482567"/>
                  <a:gd name="connsiteY2" fmla="*/ 994867 h 1698724"/>
                  <a:gd name="connsiteX3" fmla="*/ 237567 w 482567"/>
                  <a:gd name="connsiteY3" fmla="*/ 0 h 1698724"/>
                  <a:gd name="connsiteX4" fmla="*/ 361925 w 482567"/>
                  <a:gd name="connsiteY4" fmla="*/ 1457441 h 1698724"/>
                  <a:gd name="connsiteX5" fmla="*/ 482567 w 482567"/>
                  <a:gd name="connsiteY5" fmla="*/ 1457441 h 1698724"/>
                  <a:gd name="connsiteX6" fmla="*/ 241284 w 482567"/>
                  <a:gd name="connsiteY6" fmla="*/ 1698724 h 1698724"/>
                  <a:gd name="connsiteX7" fmla="*/ 0 w 482567"/>
                  <a:gd name="connsiteY7" fmla="*/ 1457441 h 1698724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237567 w 482567"/>
                  <a:gd name="connsiteY2" fmla="*/ 0 h 1698724"/>
                  <a:gd name="connsiteX3" fmla="*/ 361925 w 482567"/>
                  <a:gd name="connsiteY3" fmla="*/ 1457441 h 1698724"/>
                  <a:gd name="connsiteX4" fmla="*/ 482567 w 482567"/>
                  <a:gd name="connsiteY4" fmla="*/ 1457441 h 1698724"/>
                  <a:gd name="connsiteX5" fmla="*/ 241284 w 482567"/>
                  <a:gd name="connsiteY5" fmla="*/ 1698724 h 1698724"/>
                  <a:gd name="connsiteX6" fmla="*/ 0 w 482567"/>
                  <a:gd name="connsiteY6" fmla="*/ 1457441 h 1698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2567" h="1698724">
                    <a:moveTo>
                      <a:pt x="0" y="1457441"/>
                    </a:moveTo>
                    <a:lnTo>
                      <a:pt x="120642" y="1457441"/>
                    </a:lnTo>
                    <a:lnTo>
                      <a:pt x="237567" y="0"/>
                    </a:lnTo>
                    <a:lnTo>
                      <a:pt x="361925" y="1457441"/>
                    </a:lnTo>
                    <a:lnTo>
                      <a:pt x="482567" y="1457441"/>
                    </a:lnTo>
                    <a:lnTo>
                      <a:pt x="241284" y="1698724"/>
                    </a:lnTo>
                    <a:lnTo>
                      <a:pt x="0" y="1457441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38100" dist="63500" dir="5400000" sx="102000" sy="102000" algn="ctr" rotWithShape="0">
                  <a:schemeClr val="tx1"/>
                </a:outerShdw>
              </a:effectLst>
              <a:scene3d>
                <a:camera prst="orthographicFront"/>
                <a:lightRig rig="threePt" dir="t"/>
              </a:scene3d>
              <a:sp3d extrusionH="158750" prstMaterial="plastic">
                <a:bevelT w="57150" h="44450"/>
                <a:bevelB w="50800" h="0"/>
                <a:extrusionClr>
                  <a:schemeClr val="accent5">
                    <a:lumMod val="75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28 Flecha abajo"/>
              <p:cNvSpPr/>
              <p:nvPr/>
            </p:nvSpPr>
            <p:spPr>
              <a:xfrm rot="16200000" flipV="1">
                <a:off x="1828748" y="2104117"/>
                <a:ext cx="542906" cy="1786378"/>
              </a:xfrm>
              <a:custGeom>
                <a:avLst/>
                <a:gdLst>
                  <a:gd name="connsiteX0" fmla="*/ 0 w 482567"/>
                  <a:gd name="connsiteY0" fmla="*/ 462574 h 703857"/>
                  <a:gd name="connsiteX1" fmla="*/ 120642 w 482567"/>
                  <a:gd name="connsiteY1" fmla="*/ 462574 h 703857"/>
                  <a:gd name="connsiteX2" fmla="*/ 120642 w 482567"/>
                  <a:gd name="connsiteY2" fmla="*/ 0 h 703857"/>
                  <a:gd name="connsiteX3" fmla="*/ 361925 w 482567"/>
                  <a:gd name="connsiteY3" fmla="*/ 0 h 703857"/>
                  <a:gd name="connsiteX4" fmla="*/ 361925 w 482567"/>
                  <a:gd name="connsiteY4" fmla="*/ 462574 h 703857"/>
                  <a:gd name="connsiteX5" fmla="*/ 482567 w 482567"/>
                  <a:gd name="connsiteY5" fmla="*/ 462574 h 703857"/>
                  <a:gd name="connsiteX6" fmla="*/ 241284 w 482567"/>
                  <a:gd name="connsiteY6" fmla="*/ 703857 h 703857"/>
                  <a:gd name="connsiteX7" fmla="*/ 0 w 482567"/>
                  <a:gd name="connsiteY7" fmla="*/ 462574 h 703857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120642 w 482567"/>
                  <a:gd name="connsiteY2" fmla="*/ 994867 h 1698724"/>
                  <a:gd name="connsiteX3" fmla="*/ 237567 w 482567"/>
                  <a:gd name="connsiteY3" fmla="*/ 0 h 1698724"/>
                  <a:gd name="connsiteX4" fmla="*/ 361925 w 482567"/>
                  <a:gd name="connsiteY4" fmla="*/ 1457441 h 1698724"/>
                  <a:gd name="connsiteX5" fmla="*/ 482567 w 482567"/>
                  <a:gd name="connsiteY5" fmla="*/ 1457441 h 1698724"/>
                  <a:gd name="connsiteX6" fmla="*/ 241284 w 482567"/>
                  <a:gd name="connsiteY6" fmla="*/ 1698724 h 1698724"/>
                  <a:gd name="connsiteX7" fmla="*/ 0 w 482567"/>
                  <a:gd name="connsiteY7" fmla="*/ 1457441 h 1698724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237567 w 482567"/>
                  <a:gd name="connsiteY2" fmla="*/ 0 h 1698724"/>
                  <a:gd name="connsiteX3" fmla="*/ 361925 w 482567"/>
                  <a:gd name="connsiteY3" fmla="*/ 1457441 h 1698724"/>
                  <a:gd name="connsiteX4" fmla="*/ 482567 w 482567"/>
                  <a:gd name="connsiteY4" fmla="*/ 1457441 h 1698724"/>
                  <a:gd name="connsiteX5" fmla="*/ 241284 w 482567"/>
                  <a:gd name="connsiteY5" fmla="*/ 1698724 h 1698724"/>
                  <a:gd name="connsiteX6" fmla="*/ 0 w 482567"/>
                  <a:gd name="connsiteY6" fmla="*/ 1457441 h 1698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2567" h="1698724">
                    <a:moveTo>
                      <a:pt x="0" y="1457441"/>
                    </a:moveTo>
                    <a:lnTo>
                      <a:pt x="120642" y="1457441"/>
                    </a:lnTo>
                    <a:lnTo>
                      <a:pt x="237567" y="0"/>
                    </a:lnTo>
                    <a:lnTo>
                      <a:pt x="361925" y="1457441"/>
                    </a:lnTo>
                    <a:lnTo>
                      <a:pt x="482567" y="1457441"/>
                    </a:lnTo>
                    <a:lnTo>
                      <a:pt x="241284" y="1698724"/>
                    </a:lnTo>
                    <a:lnTo>
                      <a:pt x="0" y="1457441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38100" dist="63500" dir="5400000" sx="102000" sy="102000" algn="ctr" rotWithShape="0">
                  <a:schemeClr val="tx1"/>
                </a:outerShdw>
              </a:effectLst>
              <a:scene3d>
                <a:camera prst="orthographicFront"/>
                <a:lightRig rig="threePt" dir="t"/>
              </a:scene3d>
              <a:sp3d extrusionH="158750" prstMaterial="plastic">
                <a:bevelT w="57150" h="44450"/>
                <a:bevelB w="50800" h="0"/>
                <a:extrusionClr>
                  <a:schemeClr val="accent5">
                    <a:lumMod val="75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28 Flecha abajo"/>
              <p:cNvSpPr/>
              <p:nvPr/>
            </p:nvSpPr>
            <p:spPr>
              <a:xfrm rot="10800000" flipV="1">
                <a:off x="2886250" y="3016220"/>
                <a:ext cx="316212" cy="1895766"/>
              </a:xfrm>
              <a:custGeom>
                <a:avLst/>
                <a:gdLst>
                  <a:gd name="connsiteX0" fmla="*/ 0 w 482567"/>
                  <a:gd name="connsiteY0" fmla="*/ 462574 h 703857"/>
                  <a:gd name="connsiteX1" fmla="*/ 120642 w 482567"/>
                  <a:gd name="connsiteY1" fmla="*/ 462574 h 703857"/>
                  <a:gd name="connsiteX2" fmla="*/ 120642 w 482567"/>
                  <a:gd name="connsiteY2" fmla="*/ 0 h 703857"/>
                  <a:gd name="connsiteX3" fmla="*/ 361925 w 482567"/>
                  <a:gd name="connsiteY3" fmla="*/ 0 h 703857"/>
                  <a:gd name="connsiteX4" fmla="*/ 361925 w 482567"/>
                  <a:gd name="connsiteY4" fmla="*/ 462574 h 703857"/>
                  <a:gd name="connsiteX5" fmla="*/ 482567 w 482567"/>
                  <a:gd name="connsiteY5" fmla="*/ 462574 h 703857"/>
                  <a:gd name="connsiteX6" fmla="*/ 241284 w 482567"/>
                  <a:gd name="connsiteY6" fmla="*/ 703857 h 703857"/>
                  <a:gd name="connsiteX7" fmla="*/ 0 w 482567"/>
                  <a:gd name="connsiteY7" fmla="*/ 462574 h 703857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120642 w 482567"/>
                  <a:gd name="connsiteY2" fmla="*/ 994867 h 1698724"/>
                  <a:gd name="connsiteX3" fmla="*/ 237567 w 482567"/>
                  <a:gd name="connsiteY3" fmla="*/ 0 h 1698724"/>
                  <a:gd name="connsiteX4" fmla="*/ 361925 w 482567"/>
                  <a:gd name="connsiteY4" fmla="*/ 1457441 h 1698724"/>
                  <a:gd name="connsiteX5" fmla="*/ 482567 w 482567"/>
                  <a:gd name="connsiteY5" fmla="*/ 1457441 h 1698724"/>
                  <a:gd name="connsiteX6" fmla="*/ 241284 w 482567"/>
                  <a:gd name="connsiteY6" fmla="*/ 1698724 h 1698724"/>
                  <a:gd name="connsiteX7" fmla="*/ 0 w 482567"/>
                  <a:gd name="connsiteY7" fmla="*/ 1457441 h 1698724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237567 w 482567"/>
                  <a:gd name="connsiteY2" fmla="*/ 0 h 1698724"/>
                  <a:gd name="connsiteX3" fmla="*/ 361925 w 482567"/>
                  <a:gd name="connsiteY3" fmla="*/ 1457441 h 1698724"/>
                  <a:gd name="connsiteX4" fmla="*/ 482567 w 482567"/>
                  <a:gd name="connsiteY4" fmla="*/ 1457441 h 1698724"/>
                  <a:gd name="connsiteX5" fmla="*/ 241284 w 482567"/>
                  <a:gd name="connsiteY5" fmla="*/ 1698724 h 1698724"/>
                  <a:gd name="connsiteX6" fmla="*/ 0 w 482567"/>
                  <a:gd name="connsiteY6" fmla="*/ 1457441 h 1698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2567" h="1698724">
                    <a:moveTo>
                      <a:pt x="0" y="1457441"/>
                    </a:moveTo>
                    <a:lnTo>
                      <a:pt x="120642" y="1457441"/>
                    </a:lnTo>
                    <a:lnTo>
                      <a:pt x="237567" y="0"/>
                    </a:lnTo>
                    <a:lnTo>
                      <a:pt x="361925" y="1457441"/>
                    </a:lnTo>
                    <a:lnTo>
                      <a:pt x="482567" y="1457441"/>
                    </a:lnTo>
                    <a:lnTo>
                      <a:pt x="241284" y="1698724"/>
                    </a:lnTo>
                    <a:lnTo>
                      <a:pt x="0" y="1457441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38100" dist="63500" dir="5400000" sx="102000" sy="102000" algn="ctr" rotWithShape="0">
                  <a:schemeClr val="tx1"/>
                </a:outerShdw>
              </a:effectLst>
              <a:scene3d>
                <a:camera prst="orthographicFront"/>
                <a:lightRig rig="threePt" dir="t"/>
              </a:scene3d>
              <a:sp3d extrusionH="158750" prstMaterial="plastic">
                <a:bevelT w="57150" h="44450"/>
                <a:bevelB w="50800" h="0"/>
                <a:extrusionClr>
                  <a:schemeClr val="accent5">
                    <a:lumMod val="75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>
                  <a:solidFill>
                    <a:prstClr val="white"/>
                  </a:solidFill>
                </a:endParaRPr>
              </a:p>
            </p:txBody>
          </p:sp>
        </p:grpSp>
      </p:grpSp>
      <p:pic>
        <p:nvPicPr>
          <p:cNvPr id="60" name="59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2" r="65215" b="50540"/>
          <a:stretch/>
        </p:blipFill>
        <p:spPr>
          <a:xfrm>
            <a:off x="7419230" y="1984031"/>
            <a:ext cx="552223" cy="991552"/>
          </a:xfrm>
          <a:prstGeom prst="rect">
            <a:avLst/>
          </a:prstGeom>
        </p:spPr>
      </p:pic>
      <p:grpSp>
        <p:nvGrpSpPr>
          <p:cNvPr id="75" name="74 Grupo"/>
          <p:cNvGrpSpPr/>
          <p:nvPr/>
        </p:nvGrpSpPr>
        <p:grpSpPr>
          <a:xfrm>
            <a:off x="5505379" y="301123"/>
            <a:ext cx="602086" cy="1086787"/>
            <a:chOff x="8802805" y="794376"/>
            <a:chExt cx="575360" cy="795338"/>
          </a:xfrm>
        </p:grpSpPr>
        <p:pic>
          <p:nvPicPr>
            <p:cNvPr id="57" name="56 Imagen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3719" b="50000"/>
            <a:stretch/>
          </p:blipFill>
          <p:spPr>
            <a:xfrm>
              <a:off x="8802805" y="794376"/>
              <a:ext cx="468334" cy="795338"/>
            </a:xfrm>
            <a:prstGeom prst="rect">
              <a:avLst/>
            </a:prstGeom>
          </p:spPr>
        </p:pic>
        <p:sp>
          <p:nvSpPr>
            <p:cNvPr id="58" name="57 Elipse"/>
            <p:cNvSpPr/>
            <p:nvPr/>
          </p:nvSpPr>
          <p:spPr>
            <a:xfrm>
              <a:off x="9271139" y="1330293"/>
              <a:ext cx="107026" cy="13002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28575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prstClr val="white"/>
                </a:solidFill>
              </a:endParaRPr>
            </a:p>
          </p:txBody>
        </p:sp>
      </p:grpSp>
      <p:sp>
        <p:nvSpPr>
          <p:cNvPr id="79" name="78 CuadroTexto"/>
          <p:cNvSpPr txBox="1"/>
          <p:nvPr/>
        </p:nvSpPr>
        <p:spPr>
          <a:xfrm>
            <a:off x="8254121" y="2081330"/>
            <a:ext cx="32630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600" b="1" dirty="0">
                <a:solidFill>
                  <a:prstClr val="black"/>
                </a:solidFill>
              </a:rPr>
              <a:t>Avance porcentual por Eje.</a:t>
            </a:r>
          </a:p>
        </p:txBody>
      </p:sp>
      <p:sp>
        <p:nvSpPr>
          <p:cNvPr id="89" name="72 Elipse">
            <a:extLst>
              <a:ext uri="{FF2B5EF4-FFF2-40B4-BE49-F238E27FC236}">
                <a16:creationId xmlns:a16="http://schemas.microsoft.com/office/drawing/2014/main" id="{24A7A6E4-19D7-45AD-8833-9AD3BC5D6851}"/>
              </a:ext>
            </a:extLst>
          </p:cNvPr>
          <p:cNvSpPr/>
          <p:nvPr/>
        </p:nvSpPr>
        <p:spPr>
          <a:xfrm>
            <a:off x="7936030" y="2583634"/>
            <a:ext cx="123192" cy="229219"/>
          </a:xfrm>
          <a:prstGeom prst="ellipse">
            <a:avLst/>
          </a:prstGeom>
          <a:solidFill>
            <a:srgbClr val="922C7E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prstClr val="white"/>
              </a:solidFill>
            </a:endParaRPr>
          </a:p>
        </p:txBody>
      </p:sp>
      <p:sp>
        <p:nvSpPr>
          <p:cNvPr id="43" name="CuadroTexto 1"/>
          <p:cNvSpPr txBox="1"/>
          <p:nvPr/>
        </p:nvSpPr>
        <p:spPr>
          <a:xfrm>
            <a:off x="96426" y="4004487"/>
            <a:ext cx="164183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dirty="0"/>
              <a:t>Ampliación de oportunidades artísticas y deportivas para el desarrollo libre de la personalidad de los jóvenes 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1" name="Flecha: cheurón 10">
            <a:extLst>
              <a:ext uri="{FF2B5EF4-FFF2-40B4-BE49-F238E27FC236}">
                <a16:creationId xmlns:a16="http://schemas.microsoft.com/office/drawing/2014/main" id="{416C6BA8-C92E-4729-BED1-EC2214AD7DF0}"/>
              </a:ext>
            </a:extLst>
          </p:cNvPr>
          <p:cNvSpPr/>
          <p:nvPr/>
        </p:nvSpPr>
        <p:spPr>
          <a:xfrm rot="5400000">
            <a:off x="7796829" y="535956"/>
            <a:ext cx="299085" cy="917084"/>
          </a:xfrm>
          <a:prstGeom prst="chevron">
            <a:avLst/>
          </a:prstGeom>
          <a:solidFill>
            <a:srgbClr val="02ABE5"/>
          </a:solidFill>
          <a:ln w="28575">
            <a:solidFill>
              <a:schemeClr val="tx1"/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prstClr val="black"/>
              </a:solidFill>
            </a:endParaRPr>
          </a:p>
        </p:txBody>
      </p:sp>
      <p:sp>
        <p:nvSpPr>
          <p:cNvPr id="90" name="Flecha: cheurón 89">
            <a:extLst>
              <a:ext uri="{FF2B5EF4-FFF2-40B4-BE49-F238E27FC236}">
                <a16:creationId xmlns:a16="http://schemas.microsoft.com/office/drawing/2014/main" id="{65357AE7-2C1E-4764-99FD-E9E49C208AC8}"/>
              </a:ext>
            </a:extLst>
          </p:cNvPr>
          <p:cNvSpPr/>
          <p:nvPr/>
        </p:nvSpPr>
        <p:spPr>
          <a:xfrm rot="5400000">
            <a:off x="10804704" y="2243410"/>
            <a:ext cx="299085" cy="917084"/>
          </a:xfrm>
          <a:prstGeom prst="chevron">
            <a:avLst/>
          </a:prstGeom>
          <a:solidFill>
            <a:srgbClr val="A3258F"/>
          </a:solidFill>
          <a:ln w="28575">
            <a:solidFill>
              <a:schemeClr val="tx1"/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prstClr val="black"/>
              </a:solidFill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EE26C29-EB60-4B99-8A7D-EF6958112ADD}"/>
              </a:ext>
            </a:extLst>
          </p:cNvPr>
          <p:cNvSpPr txBox="1"/>
          <p:nvPr/>
        </p:nvSpPr>
        <p:spPr>
          <a:xfrm>
            <a:off x="6265508" y="135787"/>
            <a:ext cx="5170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600" b="1" dirty="0"/>
              <a:t>El avance de implementación de la Política Publica de “Juventud Construyendo Ciudad” 2014 - 2024</a:t>
            </a:r>
            <a:endParaRPr lang="es-CO" sz="1600" b="1" dirty="0"/>
          </a:p>
        </p:txBody>
      </p: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id="{4037C399-D817-4680-8C3B-80C6C1627812}"/>
              </a:ext>
            </a:extLst>
          </p:cNvPr>
          <p:cNvCxnSpPr>
            <a:cxnSpLocks/>
          </p:cNvCxnSpPr>
          <p:nvPr/>
        </p:nvCxnSpPr>
        <p:spPr>
          <a:xfrm flipH="1">
            <a:off x="5806724" y="1800204"/>
            <a:ext cx="3009660" cy="0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uadroTexto 46"/>
          <p:cNvSpPr txBox="1"/>
          <p:nvPr/>
        </p:nvSpPr>
        <p:spPr>
          <a:xfrm>
            <a:off x="572953" y="5689034"/>
            <a:ext cx="2487929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dirty="0"/>
              <a:t>Oportunidades Económicas Para El Desarrollo De La Vida Productiva De Los Jóvenes 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1C2C2778-B45A-4EA5-8FEE-A46E9AAA6000}"/>
              </a:ext>
            </a:extLst>
          </p:cNvPr>
          <p:cNvSpPr/>
          <p:nvPr/>
        </p:nvSpPr>
        <p:spPr>
          <a:xfrm>
            <a:off x="6810485" y="972611"/>
            <a:ext cx="22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61,84%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84" y="1644386"/>
            <a:ext cx="815560" cy="81556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6874" y="3187036"/>
            <a:ext cx="839408" cy="751932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76319" y="4921964"/>
            <a:ext cx="1226094" cy="695335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1002" y="3235287"/>
            <a:ext cx="786463" cy="745851"/>
          </a:xfrm>
          <a:prstGeom prst="rect">
            <a:avLst/>
          </a:prstGeom>
        </p:spPr>
      </p:pic>
      <p:sp>
        <p:nvSpPr>
          <p:cNvPr id="51" name="CuadroTexto 50"/>
          <p:cNvSpPr txBox="1"/>
          <p:nvPr/>
        </p:nvSpPr>
        <p:spPr>
          <a:xfrm>
            <a:off x="3622972" y="6012199"/>
            <a:ext cx="2785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B050"/>
                </a:solidFill>
              </a:rPr>
              <a:t>Rango Máximo esperado 70%</a:t>
            </a:r>
          </a:p>
        </p:txBody>
      </p:sp>
      <p:sp>
        <p:nvSpPr>
          <p:cNvPr id="52" name="CuadroTexto 51"/>
          <p:cNvSpPr txBox="1"/>
          <p:nvPr/>
        </p:nvSpPr>
        <p:spPr>
          <a:xfrm>
            <a:off x="867905" y="116093"/>
            <a:ext cx="4018493" cy="584775"/>
          </a:xfrm>
          <a:prstGeom prst="rect">
            <a:avLst/>
          </a:prstGeom>
          <a:solidFill>
            <a:srgbClr val="FF00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latin typeface="Bradley Hand ITC" panose="03070402050302030203" pitchFamily="66" charset="0"/>
              </a:rPr>
              <a:t>JUVENTUD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1067920" y="3426342"/>
            <a:ext cx="1011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" dirty="0"/>
              <a:t>la consolidación de cultura de la solidaridad y la convivencia  </a:t>
            </a:r>
          </a:p>
          <a:p>
            <a:endParaRPr lang="es-CO" sz="600" dirty="0"/>
          </a:p>
        </p:txBody>
      </p:sp>
      <p:graphicFrame>
        <p:nvGraphicFramePr>
          <p:cNvPr id="56" name="Diagrama 55"/>
          <p:cNvGraphicFramePr/>
          <p:nvPr/>
        </p:nvGraphicFramePr>
        <p:xfrm>
          <a:off x="6620931" y="3374542"/>
          <a:ext cx="5324295" cy="34375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61" name="Grupo 60"/>
          <p:cNvGrpSpPr/>
          <p:nvPr/>
        </p:nvGrpSpPr>
        <p:grpSpPr>
          <a:xfrm>
            <a:off x="8044725" y="4244870"/>
            <a:ext cx="1148708" cy="797529"/>
            <a:chOff x="98958" y="2005665"/>
            <a:chExt cx="1148708" cy="797529"/>
          </a:xfrm>
        </p:grpSpPr>
        <p:sp>
          <p:nvSpPr>
            <p:cNvPr id="62" name="Rectángulo redondeado 61"/>
            <p:cNvSpPr/>
            <p:nvPr/>
          </p:nvSpPr>
          <p:spPr>
            <a:xfrm>
              <a:off x="187687" y="2005665"/>
              <a:ext cx="955983" cy="715697"/>
            </a:xfrm>
            <a:prstGeom prst="roundRect">
              <a:avLst>
                <a:gd name="adj" fmla="val 10000"/>
              </a:avLst>
            </a:prstGeom>
            <a:no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CO"/>
            </a:p>
          </p:txBody>
        </p:sp>
        <p:sp>
          <p:nvSpPr>
            <p:cNvPr id="63" name="Rectángulo 62"/>
            <p:cNvSpPr/>
            <p:nvPr/>
          </p:nvSpPr>
          <p:spPr>
            <a:xfrm>
              <a:off x="98958" y="2129421"/>
              <a:ext cx="1148708" cy="6737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3660" tIns="55245" rIns="73660" bIns="55245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2400" b="1" kern="1200" dirty="0">
                  <a:solidFill>
                    <a:schemeClr val="tx1"/>
                  </a:solidFill>
                </a:rPr>
                <a:t>65,62 %</a:t>
              </a:r>
            </a:p>
          </p:txBody>
        </p:sp>
      </p:grpSp>
      <p:grpSp>
        <p:nvGrpSpPr>
          <p:cNvPr id="64" name="Grupo 63"/>
          <p:cNvGrpSpPr/>
          <p:nvPr/>
        </p:nvGrpSpPr>
        <p:grpSpPr>
          <a:xfrm>
            <a:off x="9369939" y="4213797"/>
            <a:ext cx="1140400" cy="828602"/>
            <a:chOff x="38170" y="2005665"/>
            <a:chExt cx="1140400" cy="828602"/>
          </a:xfrm>
        </p:grpSpPr>
        <p:sp>
          <p:nvSpPr>
            <p:cNvPr id="65" name="Rectángulo redondeado 64"/>
            <p:cNvSpPr/>
            <p:nvPr/>
          </p:nvSpPr>
          <p:spPr>
            <a:xfrm>
              <a:off x="187687" y="2005665"/>
              <a:ext cx="955983" cy="715697"/>
            </a:xfrm>
            <a:prstGeom prst="roundRect">
              <a:avLst>
                <a:gd name="adj" fmla="val 10000"/>
              </a:avLst>
            </a:prstGeom>
            <a:no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CO"/>
            </a:p>
          </p:txBody>
        </p:sp>
        <p:sp>
          <p:nvSpPr>
            <p:cNvPr id="66" name="Rectángulo 65"/>
            <p:cNvSpPr/>
            <p:nvPr/>
          </p:nvSpPr>
          <p:spPr>
            <a:xfrm>
              <a:off x="38170" y="2160494"/>
              <a:ext cx="1140400" cy="6737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3660" tIns="55245" rIns="73660" bIns="55245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2400" b="1" dirty="0">
                  <a:solidFill>
                    <a:schemeClr val="tx1"/>
                  </a:solidFill>
                </a:rPr>
                <a:t>57</a:t>
              </a:r>
              <a:r>
                <a:rPr lang="es-CO" sz="2400" b="1" kern="1200" dirty="0">
                  <a:solidFill>
                    <a:schemeClr val="tx1"/>
                  </a:solidFill>
                </a:rPr>
                <a:t>,09 %</a:t>
              </a:r>
            </a:p>
          </p:txBody>
        </p:sp>
      </p:grpSp>
      <p:grpSp>
        <p:nvGrpSpPr>
          <p:cNvPr id="67" name="Grupo 66"/>
          <p:cNvGrpSpPr/>
          <p:nvPr/>
        </p:nvGrpSpPr>
        <p:grpSpPr>
          <a:xfrm>
            <a:off x="10755941" y="4247434"/>
            <a:ext cx="1143764" cy="794965"/>
            <a:chOff x="96066" y="2005665"/>
            <a:chExt cx="1143764" cy="794965"/>
          </a:xfrm>
        </p:grpSpPr>
        <p:sp>
          <p:nvSpPr>
            <p:cNvPr id="68" name="Rectángulo redondeado 67"/>
            <p:cNvSpPr/>
            <p:nvPr/>
          </p:nvSpPr>
          <p:spPr>
            <a:xfrm>
              <a:off x="187687" y="2005665"/>
              <a:ext cx="955983" cy="715697"/>
            </a:xfrm>
            <a:prstGeom prst="roundRect">
              <a:avLst>
                <a:gd name="adj" fmla="val 10000"/>
              </a:avLst>
            </a:prstGeom>
            <a:no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CO"/>
            </a:p>
          </p:txBody>
        </p:sp>
        <p:sp>
          <p:nvSpPr>
            <p:cNvPr id="69" name="Rectángulo 68"/>
            <p:cNvSpPr/>
            <p:nvPr/>
          </p:nvSpPr>
          <p:spPr>
            <a:xfrm>
              <a:off x="96066" y="2126857"/>
              <a:ext cx="1143764" cy="6737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3660" tIns="55245" rIns="73660" bIns="55245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2400" b="1" dirty="0">
                  <a:solidFill>
                    <a:schemeClr val="tx1"/>
                  </a:solidFill>
                </a:rPr>
                <a:t>61</a:t>
              </a:r>
              <a:r>
                <a:rPr lang="es-CO" sz="2400" b="1" kern="1200" dirty="0">
                  <a:solidFill>
                    <a:schemeClr val="tx1"/>
                  </a:solidFill>
                </a:rPr>
                <a:t>,90 %</a:t>
              </a:r>
            </a:p>
          </p:txBody>
        </p:sp>
      </p:grpSp>
      <p:sp>
        <p:nvSpPr>
          <p:cNvPr id="72" name="CuadroTexto 42"/>
          <p:cNvSpPr txBox="1"/>
          <p:nvPr/>
        </p:nvSpPr>
        <p:spPr>
          <a:xfrm>
            <a:off x="6710958" y="6246995"/>
            <a:ext cx="1039805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Cultura de convivencia</a:t>
            </a:r>
            <a:endParaRPr lang="en-US" sz="1200" dirty="0"/>
          </a:p>
        </p:txBody>
      </p:sp>
      <p:sp>
        <p:nvSpPr>
          <p:cNvPr id="76" name="CuadroTexto 45"/>
          <p:cNvSpPr txBox="1"/>
          <p:nvPr/>
        </p:nvSpPr>
        <p:spPr>
          <a:xfrm>
            <a:off x="8044724" y="6277773"/>
            <a:ext cx="1127316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100" dirty="0"/>
              <a:t>Reconocimiento Diferencial</a:t>
            </a:r>
            <a:endParaRPr lang="en-US" sz="1100" dirty="0"/>
          </a:p>
        </p:txBody>
      </p:sp>
      <p:sp>
        <p:nvSpPr>
          <p:cNvPr id="81" name="CuadroTexto 1"/>
          <p:cNvSpPr txBox="1"/>
          <p:nvPr/>
        </p:nvSpPr>
        <p:spPr>
          <a:xfrm>
            <a:off x="9384110" y="6246994"/>
            <a:ext cx="103245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Vida productiva</a:t>
            </a:r>
            <a:endParaRPr lang="en-US" sz="1200" dirty="0"/>
          </a:p>
        </p:txBody>
      </p:sp>
      <p:sp>
        <p:nvSpPr>
          <p:cNvPr id="86" name="CuadroTexto 46"/>
          <p:cNvSpPr txBox="1"/>
          <p:nvPr/>
        </p:nvSpPr>
        <p:spPr>
          <a:xfrm>
            <a:off x="10769151" y="6231844"/>
            <a:ext cx="1083322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Libre personalidad </a:t>
            </a:r>
            <a:endParaRPr lang="en-US" sz="1200" dirty="0"/>
          </a:p>
        </p:txBody>
      </p:sp>
      <p:pic>
        <p:nvPicPr>
          <p:cNvPr id="87" name="Imagen 8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8318" y="5299740"/>
            <a:ext cx="635117" cy="635117"/>
          </a:xfrm>
          <a:prstGeom prst="rect">
            <a:avLst/>
          </a:prstGeom>
        </p:spPr>
      </p:pic>
      <p:pic>
        <p:nvPicPr>
          <p:cNvPr id="88" name="Imagen 8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1788" y="5295273"/>
            <a:ext cx="681128" cy="610147"/>
          </a:xfrm>
          <a:prstGeom prst="rect">
            <a:avLst/>
          </a:prstGeom>
        </p:spPr>
      </p:pic>
      <p:pic>
        <p:nvPicPr>
          <p:cNvPr id="91" name="Imagen 9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04520" y="5332095"/>
            <a:ext cx="1091184" cy="618826"/>
          </a:xfrm>
          <a:prstGeom prst="rect">
            <a:avLst/>
          </a:prstGeom>
        </p:spPr>
      </p:pic>
      <p:pic>
        <p:nvPicPr>
          <p:cNvPr id="92" name="Imagen 9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52553" y="5351616"/>
            <a:ext cx="674746" cy="639903"/>
          </a:xfrm>
          <a:prstGeom prst="rect">
            <a:avLst/>
          </a:prstGeom>
        </p:spPr>
      </p:pic>
      <p:sp>
        <p:nvSpPr>
          <p:cNvPr id="50" name="CuadroTexto 49"/>
          <p:cNvSpPr txBox="1"/>
          <p:nvPr/>
        </p:nvSpPr>
        <p:spPr>
          <a:xfrm>
            <a:off x="9193433" y="1408788"/>
            <a:ext cx="27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B050"/>
                </a:solidFill>
              </a:rPr>
              <a:t>Corte diciembre 2021</a:t>
            </a:r>
          </a:p>
        </p:txBody>
      </p:sp>
    </p:spTree>
    <p:extLst>
      <p:ext uri="{BB962C8B-B14F-4D97-AF65-F5344CB8AC3E}">
        <p14:creationId xmlns:p14="http://schemas.microsoft.com/office/powerpoint/2010/main" val="2616115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522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B5F49B7-0B31-4E1D-8B34-264C40FB2A85}"/>
              </a:ext>
            </a:extLst>
          </p:cNvPr>
          <p:cNvSpPr txBox="1"/>
          <p:nvPr/>
        </p:nvSpPr>
        <p:spPr>
          <a:xfrm>
            <a:off x="494355" y="124663"/>
            <a:ext cx="11204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Política Pública de Juventud de Armenia “Jóvenes Construyendo Ciudad” 2014 - 2024”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5167393-2697-45F0-937B-9D6A9BADF8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209409"/>
              </p:ext>
            </p:extLst>
          </p:nvPr>
        </p:nvGraphicFramePr>
        <p:xfrm>
          <a:off x="123986" y="586328"/>
          <a:ext cx="11918197" cy="6271672"/>
        </p:xfrm>
        <a:graphic>
          <a:graphicData uri="http://schemas.openxmlformats.org/drawingml/2006/table">
            <a:tbl>
              <a:tblPr/>
              <a:tblGrid>
                <a:gridCol w="2550960">
                  <a:extLst>
                    <a:ext uri="{9D8B030D-6E8A-4147-A177-3AD203B41FA5}">
                      <a16:colId xmlns:a16="http://schemas.microsoft.com/office/drawing/2014/main" val="568594197"/>
                    </a:ext>
                  </a:extLst>
                </a:gridCol>
                <a:gridCol w="2633251">
                  <a:extLst>
                    <a:ext uri="{9D8B030D-6E8A-4147-A177-3AD203B41FA5}">
                      <a16:colId xmlns:a16="http://schemas.microsoft.com/office/drawing/2014/main" val="2636773724"/>
                    </a:ext>
                  </a:extLst>
                </a:gridCol>
                <a:gridCol w="6733986">
                  <a:extLst>
                    <a:ext uri="{9D8B030D-6E8A-4147-A177-3AD203B41FA5}">
                      <a16:colId xmlns:a16="http://schemas.microsoft.com/office/drawing/2014/main" val="2195190597"/>
                    </a:ext>
                  </a:extLst>
                </a:gridCol>
              </a:tblGrid>
              <a:tr h="34787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EJE ESTRATEGICO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LÍNEA ESTRATÉGICA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ACCIONES</a:t>
                      </a:r>
                      <a:r>
                        <a:rPr lang="es-CO" sz="18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CO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2021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190181"/>
                  </a:ext>
                </a:extLst>
              </a:tr>
              <a:tr h="114412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FOMENTO DE LA PARTICIPACION EN LA VIDA PUBLICA  Y EN LA CONSOLIDACION DE CULTURA  DE LA SOLIDARIDAD Y LA CONVIVENCIA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FOMENTO DE LA PARTICIPACIÓN Y VIDA DEMOCRÁTICA JUVENIL 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endParaRPr lang="es-CO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s-CO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Acompañamiento, formación y promoción de las elecciones a Consejos Municipales de Juventud 2021 – 2024. 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s-CO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Acompañamiento técnico en las elecciones del CMJ: 19 jóvenes elegidos a través del voto popular. 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Realización Piloto de Semillero de Liderazgo</a:t>
                      </a:r>
                      <a:r>
                        <a:rPr lang="es-CO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y vida democrática.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s-CO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Reactivación y adecuación Casa de la Juventud – Estrategia Parche </a:t>
                      </a:r>
                      <a:r>
                        <a:rPr lang="es-CO" sz="12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</a:t>
                      </a:r>
                      <a:r>
                        <a:rPr lang="es-CO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’ todos.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603458"/>
                  </a:ext>
                </a:extLst>
              </a:tr>
              <a:tr h="114412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GARANTÍA DE LOS DERECHOS FUNDAMENTALES DE LOS JÓVENES DESDE UN RECOCIMIENTO DIFERENCIAL 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SERVICIO DE SALUD PARA LOS JOVENES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SERVICIO DE EDUCACIÓN PARA LOS JOVENES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SERVICIO DE SEGURIDAD PARA LOS JOVENES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Puesta</a:t>
                      </a:r>
                      <a:r>
                        <a:rPr lang="es-CO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 en marcha de la Estrategia de Servicios Amigables.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s-CO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Puesta en marcha del Centro Escucha (estrategia para mitigación del Consumo SPA).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s-CO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Continuidad con el programa de becas para estudiantes universitarios sobresalientes. 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s-CO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Implementación de acciones para la garantía de derechos  (actividades, jornadas y talleres).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23286"/>
                  </a:ext>
                </a:extLst>
              </a:tr>
              <a:tr h="182578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OPORTUNIDADES ECONÓMICAS   PARA EL DESARROLLO DE LA VIDA PRODUCTIVA DE LOS JÓVENES.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OPORTUNIDADES DE EMPLEO ASOCIATIVIDAD Y EMPRENDERISMO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171450" marR="0" lvl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Servicio de asistencia técnica para el fortalecimiento de las Redes Regionales de Emprendimiento, Apoyo a actividades de Ciencia, Tecnología e Innovación para impulsar el crecimiento económico, Espacios de promoción empresarial.</a:t>
                      </a:r>
                      <a:r>
                        <a:rPr lang="es-ES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171450" marR="0" lvl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CO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(Se han realizado ferias, inscripciones de hojas de vida, gestión con Impulsa para licencias de software y acompañamiento a empresas -focalizar población joven)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425218"/>
                  </a:ext>
                </a:extLst>
              </a:tr>
              <a:tr h="180977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AMPLIACIÓN DE OPORTUNIDADES ARTÍSTICAS Y DEPORTIVAS PARA EL DESARROLLO LIBRE DE LA PERSONALIDAD DE LOS JÓVENES  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OPORTUNIDADES ARTÍSTICAS Y DEPORTIVAS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 panose="020B0604020202020204" pitchFamily="34" charset="0"/>
                      </a:endParaRP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Estrategias</a:t>
                      </a:r>
                      <a:r>
                        <a:rPr lang="es-CO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 para la promoción de lectura y escritura 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s-CO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Convocatoria El Arte Sigue (participación de jóvenes en el campo de las artes escénicas)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s-CO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Mantenimiento de espacios deportivos 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s-CO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Campamento juvenil.</a:t>
                      </a:r>
                    </a:p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s-CO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 </a:t>
                      </a:r>
                    </a:p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s-CO" sz="1200" b="0" i="1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(Mediante Resoluciones del Ministerio del Deporte, no estaba autorizado realizar certámenes </a:t>
                      </a:r>
                      <a:r>
                        <a:rPr lang="es-CO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y     ejercer</a:t>
                      </a:r>
                      <a:r>
                        <a:rPr lang="es-CO" sz="1200" b="0" i="1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" panose="020B0604020202020204" pitchFamily="34" charset="0"/>
                        </a:rPr>
                        <a:t> deportes de grupo – Juegos inter colegiados)</a:t>
                      </a:r>
                      <a:endParaRPr lang="es-CO" sz="12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56" marR="6456" marT="64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2417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495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adroTexto 45"/>
          <p:cNvSpPr txBox="1"/>
          <p:nvPr/>
        </p:nvSpPr>
        <p:spPr>
          <a:xfrm>
            <a:off x="4333387" y="4058380"/>
            <a:ext cx="2007042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dirty="0"/>
              <a:t>Garantía de los derechos fundamentales de los jóvenes desde un reconocimiento diferencial 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46" name="CuadroTexto 42"/>
          <p:cNvSpPr txBox="1"/>
          <p:nvPr/>
        </p:nvSpPr>
        <p:spPr>
          <a:xfrm>
            <a:off x="265353" y="1924959"/>
            <a:ext cx="2565955" cy="830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200" dirty="0"/>
              <a:t>Fomento de la participación en la vida pública y en la consolidación de cultura de la solidaridad y la convivencia </a:t>
            </a:r>
            <a:endParaRPr lang="en-US" sz="1200" dirty="0">
              <a:solidFill>
                <a:prstClr val="black"/>
              </a:solidFill>
            </a:endParaRPr>
          </a:p>
        </p:txBody>
      </p: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E83DDC7C-AC96-4620-B025-C2B69ACBF93D}"/>
              </a:ext>
            </a:extLst>
          </p:cNvPr>
          <p:cNvCxnSpPr>
            <a:cxnSpLocks/>
          </p:cNvCxnSpPr>
          <p:nvPr/>
        </p:nvCxnSpPr>
        <p:spPr>
          <a:xfrm>
            <a:off x="5806724" y="972611"/>
            <a:ext cx="0" cy="809694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o 1"/>
          <p:cNvGrpSpPr/>
          <p:nvPr/>
        </p:nvGrpSpPr>
        <p:grpSpPr>
          <a:xfrm>
            <a:off x="1743150" y="2431023"/>
            <a:ext cx="2909048" cy="2381863"/>
            <a:chOff x="1246098" y="2037266"/>
            <a:chExt cx="3663554" cy="2822052"/>
          </a:xfrm>
        </p:grpSpPr>
        <p:sp>
          <p:nvSpPr>
            <p:cNvPr id="8" name="7 Elipse"/>
            <p:cNvSpPr/>
            <p:nvPr/>
          </p:nvSpPr>
          <p:spPr>
            <a:xfrm>
              <a:off x="1246098" y="2037267"/>
              <a:ext cx="3648880" cy="282205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dirty="0">
                  <a:solidFill>
                    <a:prstClr val="white"/>
                  </a:solidFill>
                </a:rPr>
                <a:t> </a:t>
              </a:r>
            </a:p>
          </p:txBody>
        </p:sp>
        <p:grpSp>
          <p:nvGrpSpPr>
            <p:cNvPr id="105" name="Grupo 104">
              <a:extLst>
                <a:ext uri="{FF2B5EF4-FFF2-40B4-BE49-F238E27FC236}">
                  <a16:creationId xmlns:a16="http://schemas.microsoft.com/office/drawing/2014/main" id="{04CEB8C6-572B-425E-9D1F-3D55BA900819}"/>
                </a:ext>
              </a:extLst>
            </p:cNvPr>
            <p:cNvGrpSpPr/>
            <p:nvPr/>
          </p:nvGrpSpPr>
          <p:grpSpPr>
            <a:xfrm>
              <a:off x="1283512" y="2037266"/>
              <a:ext cx="3626140" cy="2810905"/>
              <a:chOff x="1207012" y="1308505"/>
              <a:chExt cx="3753885" cy="3603481"/>
            </a:xfrm>
          </p:grpSpPr>
          <p:sp>
            <p:nvSpPr>
              <p:cNvPr id="29" name="28 Flecha abajo"/>
              <p:cNvSpPr/>
              <p:nvPr/>
            </p:nvSpPr>
            <p:spPr>
              <a:xfrm flipV="1">
                <a:off x="2886249" y="1308505"/>
                <a:ext cx="339473" cy="1527748"/>
              </a:xfrm>
              <a:custGeom>
                <a:avLst/>
                <a:gdLst>
                  <a:gd name="connsiteX0" fmla="*/ 0 w 482567"/>
                  <a:gd name="connsiteY0" fmla="*/ 462574 h 703857"/>
                  <a:gd name="connsiteX1" fmla="*/ 120642 w 482567"/>
                  <a:gd name="connsiteY1" fmla="*/ 462574 h 703857"/>
                  <a:gd name="connsiteX2" fmla="*/ 120642 w 482567"/>
                  <a:gd name="connsiteY2" fmla="*/ 0 h 703857"/>
                  <a:gd name="connsiteX3" fmla="*/ 361925 w 482567"/>
                  <a:gd name="connsiteY3" fmla="*/ 0 h 703857"/>
                  <a:gd name="connsiteX4" fmla="*/ 361925 w 482567"/>
                  <a:gd name="connsiteY4" fmla="*/ 462574 h 703857"/>
                  <a:gd name="connsiteX5" fmla="*/ 482567 w 482567"/>
                  <a:gd name="connsiteY5" fmla="*/ 462574 h 703857"/>
                  <a:gd name="connsiteX6" fmla="*/ 241284 w 482567"/>
                  <a:gd name="connsiteY6" fmla="*/ 703857 h 703857"/>
                  <a:gd name="connsiteX7" fmla="*/ 0 w 482567"/>
                  <a:gd name="connsiteY7" fmla="*/ 462574 h 703857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120642 w 482567"/>
                  <a:gd name="connsiteY2" fmla="*/ 994867 h 1698724"/>
                  <a:gd name="connsiteX3" fmla="*/ 237567 w 482567"/>
                  <a:gd name="connsiteY3" fmla="*/ 0 h 1698724"/>
                  <a:gd name="connsiteX4" fmla="*/ 361925 w 482567"/>
                  <a:gd name="connsiteY4" fmla="*/ 1457441 h 1698724"/>
                  <a:gd name="connsiteX5" fmla="*/ 482567 w 482567"/>
                  <a:gd name="connsiteY5" fmla="*/ 1457441 h 1698724"/>
                  <a:gd name="connsiteX6" fmla="*/ 241284 w 482567"/>
                  <a:gd name="connsiteY6" fmla="*/ 1698724 h 1698724"/>
                  <a:gd name="connsiteX7" fmla="*/ 0 w 482567"/>
                  <a:gd name="connsiteY7" fmla="*/ 1457441 h 1698724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237567 w 482567"/>
                  <a:gd name="connsiteY2" fmla="*/ 0 h 1698724"/>
                  <a:gd name="connsiteX3" fmla="*/ 361925 w 482567"/>
                  <a:gd name="connsiteY3" fmla="*/ 1457441 h 1698724"/>
                  <a:gd name="connsiteX4" fmla="*/ 482567 w 482567"/>
                  <a:gd name="connsiteY4" fmla="*/ 1457441 h 1698724"/>
                  <a:gd name="connsiteX5" fmla="*/ 241284 w 482567"/>
                  <a:gd name="connsiteY5" fmla="*/ 1698724 h 1698724"/>
                  <a:gd name="connsiteX6" fmla="*/ 0 w 482567"/>
                  <a:gd name="connsiteY6" fmla="*/ 1457441 h 1698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2567" h="1698724">
                    <a:moveTo>
                      <a:pt x="0" y="1457441"/>
                    </a:moveTo>
                    <a:lnTo>
                      <a:pt x="120642" y="1457441"/>
                    </a:lnTo>
                    <a:lnTo>
                      <a:pt x="237567" y="0"/>
                    </a:lnTo>
                    <a:lnTo>
                      <a:pt x="361925" y="1457441"/>
                    </a:lnTo>
                    <a:lnTo>
                      <a:pt x="482567" y="1457441"/>
                    </a:lnTo>
                    <a:lnTo>
                      <a:pt x="241284" y="1698724"/>
                    </a:lnTo>
                    <a:lnTo>
                      <a:pt x="0" y="1457441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38100" dist="63500" dir="5400000" sx="102000" sy="102000" algn="ctr" rotWithShape="0">
                  <a:schemeClr val="tx1"/>
                </a:outerShdw>
              </a:effectLst>
              <a:scene3d>
                <a:camera prst="orthographicFront"/>
                <a:lightRig rig="threePt" dir="t"/>
              </a:scene3d>
              <a:sp3d extrusionH="158750" prstMaterial="plastic">
                <a:bevelT w="57150" h="44450"/>
                <a:bevelB w="50800" h="0"/>
                <a:extrusionClr>
                  <a:schemeClr val="accent5">
                    <a:lumMod val="75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28 Flecha abajo"/>
              <p:cNvSpPr/>
              <p:nvPr/>
            </p:nvSpPr>
            <p:spPr>
              <a:xfrm rot="5400000" flipV="1">
                <a:off x="3757926" y="2065793"/>
                <a:ext cx="527163" cy="1878779"/>
              </a:xfrm>
              <a:custGeom>
                <a:avLst/>
                <a:gdLst>
                  <a:gd name="connsiteX0" fmla="*/ 0 w 482567"/>
                  <a:gd name="connsiteY0" fmla="*/ 462574 h 703857"/>
                  <a:gd name="connsiteX1" fmla="*/ 120642 w 482567"/>
                  <a:gd name="connsiteY1" fmla="*/ 462574 h 703857"/>
                  <a:gd name="connsiteX2" fmla="*/ 120642 w 482567"/>
                  <a:gd name="connsiteY2" fmla="*/ 0 h 703857"/>
                  <a:gd name="connsiteX3" fmla="*/ 361925 w 482567"/>
                  <a:gd name="connsiteY3" fmla="*/ 0 h 703857"/>
                  <a:gd name="connsiteX4" fmla="*/ 361925 w 482567"/>
                  <a:gd name="connsiteY4" fmla="*/ 462574 h 703857"/>
                  <a:gd name="connsiteX5" fmla="*/ 482567 w 482567"/>
                  <a:gd name="connsiteY5" fmla="*/ 462574 h 703857"/>
                  <a:gd name="connsiteX6" fmla="*/ 241284 w 482567"/>
                  <a:gd name="connsiteY6" fmla="*/ 703857 h 703857"/>
                  <a:gd name="connsiteX7" fmla="*/ 0 w 482567"/>
                  <a:gd name="connsiteY7" fmla="*/ 462574 h 703857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120642 w 482567"/>
                  <a:gd name="connsiteY2" fmla="*/ 994867 h 1698724"/>
                  <a:gd name="connsiteX3" fmla="*/ 237567 w 482567"/>
                  <a:gd name="connsiteY3" fmla="*/ 0 h 1698724"/>
                  <a:gd name="connsiteX4" fmla="*/ 361925 w 482567"/>
                  <a:gd name="connsiteY4" fmla="*/ 1457441 h 1698724"/>
                  <a:gd name="connsiteX5" fmla="*/ 482567 w 482567"/>
                  <a:gd name="connsiteY5" fmla="*/ 1457441 h 1698724"/>
                  <a:gd name="connsiteX6" fmla="*/ 241284 w 482567"/>
                  <a:gd name="connsiteY6" fmla="*/ 1698724 h 1698724"/>
                  <a:gd name="connsiteX7" fmla="*/ 0 w 482567"/>
                  <a:gd name="connsiteY7" fmla="*/ 1457441 h 1698724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237567 w 482567"/>
                  <a:gd name="connsiteY2" fmla="*/ 0 h 1698724"/>
                  <a:gd name="connsiteX3" fmla="*/ 361925 w 482567"/>
                  <a:gd name="connsiteY3" fmla="*/ 1457441 h 1698724"/>
                  <a:gd name="connsiteX4" fmla="*/ 482567 w 482567"/>
                  <a:gd name="connsiteY4" fmla="*/ 1457441 h 1698724"/>
                  <a:gd name="connsiteX5" fmla="*/ 241284 w 482567"/>
                  <a:gd name="connsiteY5" fmla="*/ 1698724 h 1698724"/>
                  <a:gd name="connsiteX6" fmla="*/ 0 w 482567"/>
                  <a:gd name="connsiteY6" fmla="*/ 1457441 h 1698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2567" h="1698724">
                    <a:moveTo>
                      <a:pt x="0" y="1457441"/>
                    </a:moveTo>
                    <a:lnTo>
                      <a:pt x="120642" y="1457441"/>
                    </a:lnTo>
                    <a:lnTo>
                      <a:pt x="237567" y="0"/>
                    </a:lnTo>
                    <a:lnTo>
                      <a:pt x="361925" y="1457441"/>
                    </a:lnTo>
                    <a:lnTo>
                      <a:pt x="482567" y="1457441"/>
                    </a:lnTo>
                    <a:lnTo>
                      <a:pt x="241284" y="1698724"/>
                    </a:lnTo>
                    <a:lnTo>
                      <a:pt x="0" y="1457441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38100" dist="63500" dir="5400000" sx="102000" sy="102000" algn="ctr" rotWithShape="0">
                  <a:schemeClr val="tx1"/>
                </a:outerShdw>
              </a:effectLst>
              <a:scene3d>
                <a:camera prst="orthographicFront"/>
                <a:lightRig rig="threePt" dir="t"/>
              </a:scene3d>
              <a:sp3d extrusionH="158750" prstMaterial="plastic">
                <a:bevelT w="57150" h="44450"/>
                <a:bevelB w="50800" h="0"/>
                <a:extrusionClr>
                  <a:schemeClr val="accent5">
                    <a:lumMod val="75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28 Flecha abajo"/>
              <p:cNvSpPr/>
              <p:nvPr/>
            </p:nvSpPr>
            <p:spPr>
              <a:xfrm rot="16200000" flipV="1">
                <a:off x="1828748" y="2104117"/>
                <a:ext cx="542906" cy="1786378"/>
              </a:xfrm>
              <a:custGeom>
                <a:avLst/>
                <a:gdLst>
                  <a:gd name="connsiteX0" fmla="*/ 0 w 482567"/>
                  <a:gd name="connsiteY0" fmla="*/ 462574 h 703857"/>
                  <a:gd name="connsiteX1" fmla="*/ 120642 w 482567"/>
                  <a:gd name="connsiteY1" fmla="*/ 462574 h 703857"/>
                  <a:gd name="connsiteX2" fmla="*/ 120642 w 482567"/>
                  <a:gd name="connsiteY2" fmla="*/ 0 h 703857"/>
                  <a:gd name="connsiteX3" fmla="*/ 361925 w 482567"/>
                  <a:gd name="connsiteY3" fmla="*/ 0 h 703857"/>
                  <a:gd name="connsiteX4" fmla="*/ 361925 w 482567"/>
                  <a:gd name="connsiteY4" fmla="*/ 462574 h 703857"/>
                  <a:gd name="connsiteX5" fmla="*/ 482567 w 482567"/>
                  <a:gd name="connsiteY5" fmla="*/ 462574 h 703857"/>
                  <a:gd name="connsiteX6" fmla="*/ 241284 w 482567"/>
                  <a:gd name="connsiteY6" fmla="*/ 703857 h 703857"/>
                  <a:gd name="connsiteX7" fmla="*/ 0 w 482567"/>
                  <a:gd name="connsiteY7" fmla="*/ 462574 h 703857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120642 w 482567"/>
                  <a:gd name="connsiteY2" fmla="*/ 994867 h 1698724"/>
                  <a:gd name="connsiteX3" fmla="*/ 237567 w 482567"/>
                  <a:gd name="connsiteY3" fmla="*/ 0 h 1698724"/>
                  <a:gd name="connsiteX4" fmla="*/ 361925 w 482567"/>
                  <a:gd name="connsiteY4" fmla="*/ 1457441 h 1698724"/>
                  <a:gd name="connsiteX5" fmla="*/ 482567 w 482567"/>
                  <a:gd name="connsiteY5" fmla="*/ 1457441 h 1698724"/>
                  <a:gd name="connsiteX6" fmla="*/ 241284 w 482567"/>
                  <a:gd name="connsiteY6" fmla="*/ 1698724 h 1698724"/>
                  <a:gd name="connsiteX7" fmla="*/ 0 w 482567"/>
                  <a:gd name="connsiteY7" fmla="*/ 1457441 h 1698724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237567 w 482567"/>
                  <a:gd name="connsiteY2" fmla="*/ 0 h 1698724"/>
                  <a:gd name="connsiteX3" fmla="*/ 361925 w 482567"/>
                  <a:gd name="connsiteY3" fmla="*/ 1457441 h 1698724"/>
                  <a:gd name="connsiteX4" fmla="*/ 482567 w 482567"/>
                  <a:gd name="connsiteY4" fmla="*/ 1457441 h 1698724"/>
                  <a:gd name="connsiteX5" fmla="*/ 241284 w 482567"/>
                  <a:gd name="connsiteY5" fmla="*/ 1698724 h 1698724"/>
                  <a:gd name="connsiteX6" fmla="*/ 0 w 482567"/>
                  <a:gd name="connsiteY6" fmla="*/ 1457441 h 1698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2567" h="1698724">
                    <a:moveTo>
                      <a:pt x="0" y="1457441"/>
                    </a:moveTo>
                    <a:lnTo>
                      <a:pt x="120642" y="1457441"/>
                    </a:lnTo>
                    <a:lnTo>
                      <a:pt x="237567" y="0"/>
                    </a:lnTo>
                    <a:lnTo>
                      <a:pt x="361925" y="1457441"/>
                    </a:lnTo>
                    <a:lnTo>
                      <a:pt x="482567" y="1457441"/>
                    </a:lnTo>
                    <a:lnTo>
                      <a:pt x="241284" y="1698724"/>
                    </a:lnTo>
                    <a:lnTo>
                      <a:pt x="0" y="1457441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38100" dist="63500" dir="5400000" sx="102000" sy="102000" algn="ctr" rotWithShape="0">
                  <a:schemeClr val="tx1"/>
                </a:outerShdw>
              </a:effectLst>
              <a:scene3d>
                <a:camera prst="orthographicFront"/>
                <a:lightRig rig="threePt" dir="t"/>
              </a:scene3d>
              <a:sp3d extrusionH="158750" prstMaterial="plastic">
                <a:bevelT w="57150" h="44450"/>
                <a:bevelB w="50800" h="0"/>
                <a:extrusionClr>
                  <a:schemeClr val="accent5">
                    <a:lumMod val="75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28 Flecha abajo"/>
              <p:cNvSpPr/>
              <p:nvPr/>
            </p:nvSpPr>
            <p:spPr>
              <a:xfrm rot="10800000" flipV="1">
                <a:off x="2886250" y="3016220"/>
                <a:ext cx="316212" cy="1895766"/>
              </a:xfrm>
              <a:custGeom>
                <a:avLst/>
                <a:gdLst>
                  <a:gd name="connsiteX0" fmla="*/ 0 w 482567"/>
                  <a:gd name="connsiteY0" fmla="*/ 462574 h 703857"/>
                  <a:gd name="connsiteX1" fmla="*/ 120642 w 482567"/>
                  <a:gd name="connsiteY1" fmla="*/ 462574 h 703857"/>
                  <a:gd name="connsiteX2" fmla="*/ 120642 w 482567"/>
                  <a:gd name="connsiteY2" fmla="*/ 0 h 703857"/>
                  <a:gd name="connsiteX3" fmla="*/ 361925 w 482567"/>
                  <a:gd name="connsiteY3" fmla="*/ 0 h 703857"/>
                  <a:gd name="connsiteX4" fmla="*/ 361925 w 482567"/>
                  <a:gd name="connsiteY4" fmla="*/ 462574 h 703857"/>
                  <a:gd name="connsiteX5" fmla="*/ 482567 w 482567"/>
                  <a:gd name="connsiteY5" fmla="*/ 462574 h 703857"/>
                  <a:gd name="connsiteX6" fmla="*/ 241284 w 482567"/>
                  <a:gd name="connsiteY6" fmla="*/ 703857 h 703857"/>
                  <a:gd name="connsiteX7" fmla="*/ 0 w 482567"/>
                  <a:gd name="connsiteY7" fmla="*/ 462574 h 703857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120642 w 482567"/>
                  <a:gd name="connsiteY2" fmla="*/ 994867 h 1698724"/>
                  <a:gd name="connsiteX3" fmla="*/ 237567 w 482567"/>
                  <a:gd name="connsiteY3" fmla="*/ 0 h 1698724"/>
                  <a:gd name="connsiteX4" fmla="*/ 361925 w 482567"/>
                  <a:gd name="connsiteY4" fmla="*/ 1457441 h 1698724"/>
                  <a:gd name="connsiteX5" fmla="*/ 482567 w 482567"/>
                  <a:gd name="connsiteY5" fmla="*/ 1457441 h 1698724"/>
                  <a:gd name="connsiteX6" fmla="*/ 241284 w 482567"/>
                  <a:gd name="connsiteY6" fmla="*/ 1698724 h 1698724"/>
                  <a:gd name="connsiteX7" fmla="*/ 0 w 482567"/>
                  <a:gd name="connsiteY7" fmla="*/ 1457441 h 1698724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237567 w 482567"/>
                  <a:gd name="connsiteY2" fmla="*/ 0 h 1698724"/>
                  <a:gd name="connsiteX3" fmla="*/ 361925 w 482567"/>
                  <a:gd name="connsiteY3" fmla="*/ 1457441 h 1698724"/>
                  <a:gd name="connsiteX4" fmla="*/ 482567 w 482567"/>
                  <a:gd name="connsiteY4" fmla="*/ 1457441 h 1698724"/>
                  <a:gd name="connsiteX5" fmla="*/ 241284 w 482567"/>
                  <a:gd name="connsiteY5" fmla="*/ 1698724 h 1698724"/>
                  <a:gd name="connsiteX6" fmla="*/ 0 w 482567"/>
                  <a:gd name="connsiteY6" fmla="*/ 1457441 h 1698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2567" h="1698724">
                    <a:moveTo>
                      <a:pt x="0" y="1457441"/>
                    </a:moveTo>
                    <a:lnTo>
                      <a:pt x="120642" y="1457441"/>
                    </a:lnTo>
                    <a:lnTo>
                      <a:pt x="237567" y="0"/>
                    </a:lnTo>
                    <a:lnTo>
                      <a:pt x="361925" y="1457441"/>
                    </a:lnTo>
                    <a:lnTo>
                      <a:pt x="482567" y="1457441"/>
                    </a:lnTo>
                    <a:lnTo>
                      <a:pt x="241284" y="1698724"/>
                    </a:lnTo>
                    <a:lnTo>
                      <a:pt x="0" y="1457441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38100" dist="63500" dir="5400000" sx="102000" sy="102000" algn="ctr" rotWithShape="0">
                  <a:schemeClr val="tx1"/>
                </a:outerShdw>
              </a:effectLst>
              <a:scene3d>
                <a:camera prst="orthographicFront"/>
                <a:lightRig rig="threePt" dir="t"/>
              </a:scene3d>
              <a:sp3d extrusionH="158750" prstMaterial="plastic">
                <a:bevelT w="57150" h="44450"/>
                <a:bevelB w="50800" h="0"/>
                <a:extrusionClr>
                  <a:schemeClr val="accent5">
                    <a:lumMod val="75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>
                  <a:solidFill>
                    <a:prstClr val="white"/>
                  </a:solidFill>
                </a:endParaRPr>
              </a:p>
            </p:txBody>
          </p:sp>
        </p:grpSp>
      </p:grpSp>
      <p:pic>
        <p:nvPicPr>
          <p:cNvPr id="60" name="59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2" r="65215" b="50540"/>
          <a:stretch/>
        </p:blipFill>
        <p:spPr>
          <a:xfrm>
            <a:off x="7419230" y="1984031"/>
            <a:ext cx="552223" cy="991552"/>
          </a:xfrm>
          <a:prstGeom prst="rect">
            <a:avLst/>
          </a:prstGeom>
        </p:spPr>
      </p:pic>
      <p:grpSp>
        <p:nvGrpSpPr>
          <p:cNvPr id="75" name="74 Grupo"/>
          <p:cNvGrpSpPr/>
          <p:nvPr/>
        </p:nvGrpSpPr>
        <p:grpSpPr>
          <a:xfrm>
            <a:off x="5505379" y="301123"/>
            <a:ext cx="602086" cy="1086787"/>
            <a:chOff x="8802805" y="794376"/>
            <a:chExt cx="575360" cy="795338"/>
          </a:xfrm>
        </p:grpSpPr>
        <p:pic>
          <p:nvPicPr>
            <p:cNvPr id="57" name="56 Imagen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3719" b="50000"/>
            <a:stretch/>
          </p:blipFill>
          <p:spPr>
            <a:xfrm>
              <a:off x="8802805" y="794376"/>
              <a:ext cx="468334" cy="795338"/>
            </a:xfrm>
            <a:prstGeom prst="rect">
              <a:avLst/>
            </a:prstGeom>
          </p:spPr>
        </p:pic>
        <p:sp>
          <p:nvSpPr>
            <p:cNvPr id="58" name="57 Elipse"/>
            <p:cNvSpPr/>
            <p:nvPr/>
          </p:nvSpPr>
          <p:spPr>
            <a:xfrm>
              <a:off x="9271139" y="1330293"/>
              <a:ext cx="107026" cy="13002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28575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prstClr val="white"/>
                </a:solidFill>
              </a:endParaRPr>
            </a:p>
          </p:txBody>
        </p:sp>
      </p:grpSp>
      <p:sp>
        <p:nvSpPr>
          <p:cNvPr id="79" name="78 CuadroTexto"/>
          <p:cNvSpPr txBox="1"/>
          <p:nvPr/>
        </p:nvSpPr>
        <p:spPr>
          <a:xfrm>
            <a:off x="8254121" y="2081330"/>
            <a:ext cx="32630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600" b="1" dirty="0">
                <a:solidFill>
                  <a:prstClr val="black"/>
                </a:solidFill>
              </a:rPr>
              <a:t>Avance porcentual por Eje.</a:t>
            </a:r>
          </a:p>
        </p:txBody>
      </p:sp>
      <p:sp>
        <p:nvSpPr>
          <p:cNvPr id="89" name="72 Elipse">
            <a:extLst>
              <a:ext uri="{FF2B5EF4-FFF2-40B4-BE49-F238E27FC236}">
                <a16:creationId xmlns:a16="http://schemas.microsoft.com/office/drawing/2014/main" id="{24A7A6E4-19D7-45AD-8833-9AD3BC5D6851}"/>
              </a:ext>
            </a:extLst>
          </p:cNvPr>
          <p:cNvSpPr/>
          <p:nvPr/>
        </p:nvSpPr>
        <p:spPr>
          <a:xfrm>
            <a:off x="7936030" y="2583634"/>
            <a:ext cx="123192" cy="229219"/>
          </a:xfrm>
          <a:prstGeom prst="ellipse">
            <a:avLst/>
          </a:prstGeom>
          <a:solidFill>
            <a:srgbClr val="922C7E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prstClr val="white"/>
              </a:solidFill>
            </a:endParaRPr>
          </a:p>
        </p:txBody>
      </p:sp>
      <p:sp>
        <p:nvSpPr>
          <p:cNvPr id="43" name="CuadroTexto 1"/>
          <p:cNvSpPr txBox="1"/>
          <p:nvPr/>
        </p:nvSpPr>
        <p:spPr>
          <a:xfrm>
            <a:off x="96426" y="4004487"/>
            <a:ext cx="164183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dirty="0"/>
              <a:t>Ampliación de oportunidades artísticas y deportivas para el desarrollo libre de la personalidad de los jóvenes 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1" name="Flecha: cheurón 10">
            <a:extLst>
              <a:ext uri="{FF2B5EF4-FFF2-40B4-BE49-F238E27FC236}">
                <a16:creationId xmlns:a16="http://schemas.microsoft.com/office/drawing/2014/main" id="{416C6BA8-C92E-4729-BED1-EC2214AD7DF0}"/>
              </a:ext>
            </a:extLst>
          </p:cNvPr>
          <p:cNvSpPr/>
          <p:nvPr/>
        </p:nvSpPr>
        <p:spPr>
          <a:xfrm rot="5400000">
            <a:off x="7796829" y="535956"/>
            <a:ext cx="299085" cy="917084"/>
          </a:xfrm>
          <a:prstGeom prst="chevron">
            <a:avLst/>
          </a:prstGeom>
          <a:solidFill>
            <a:srgbClr val="02ABE5"/>
          </a:solidFill>
          <a:ln w="28575">
            <a:solidFill>
              <a:schemeClr val="tx1"/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prstClr val="black"/>
              </a:solidFill>
            </a:endParaRPr>
          </a:p>
        </p:txBody>
      </p:sp>
      <p:sp>
        <p:nvSpPr>
          <p:cNvPr id="90" name="Flecha: cheurón 89">
            <a:extLst>
              <a:ext uri="{FF2B5EF4-FFF2-40B4-BE49-F238E27FC236}">
                <a16:creationId xmlns:a16="http://schemas.microsoft.com/office/drawing/2014/main" id="{65357AE7-2C1E-4764-99FD-E9E49C208AC8}"/>
              </a:ext>
            </a:extLst>
          </p:cNvPr>
          <p:cNvSpPr/>
          <p:nvPr/>
        </p:nvSpPr>
        <p:spPr>
          <a:xfrm rot="5400000">
            <a:off x="10804704" y="2243410"/>
            <a:ext cx="299085" cy="917084"/>
          </a:xfrm>
          <a:prstGeom prst="chevron">
            <a:avLst/>
          </a:prstGeom>
          <a:solidFill>
            <a:srgbClr val="A3258F"/>
          </a:solidFill>
          <a:ln w="28575">
            <a:solidFill>
              <a:schemeClr val="tx1"/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prstClr val="black"/>
              </a:solidFill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EE26C29-EB60-4B99-8A7D-EF6958112ADD}"/>
              </a:ext>
            </a:extLst>
          </p:cNvPr>
          <p:cNvSpPr txBox="1"/>
          <p:nvPr/>
        </p:nvSpPr>
        <p:spPr>
          <a:xfrm>
            <a:off x="6265508" y="135787"/>
            <a:ext cx="5170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600" b="1" dirty="0"/>
              <a:t>El avance de implementación de la Política Publica de “Juventud Construyendo Ciudad” 2014 - 2024</a:t>
            </a:r>
            <a:endParaRPr lang="es-CO" sz="1600" b="1" dirty="0"/>
          </a:p>
        </p:txBody>
      </p: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id="{4037C399-D817-4680-8C3B-80C6C1627812}"/>
              </a:ext>
            </a:extLst>
          </p:cNvPr>
          <p:cNvCxnSpPr>
            <a:cxnSpLocks/>
          </p:cNvCxnSpPr>
          <p:nvPr/>
        </p:nvCxnSpPr>
        <p:spPr>
          <a:xfrm flipH="1">
            <a:off x="5806724" y="1800204"/>
            <a:ext cx="3009660" cy="0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uadroTexto 46"/>
          <p:cNvSpPr txBox="1"/>
          <p:nvPr/>
        </p:nvSpPr>
        <p:spPr>
          <a:xfrm>
            <a:off x="572953" y="5689034"/>
            <a:ext cx="2487929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dirty="0"/>
              <a:t>Oportunidades Económicas Para El Desarrollo De La Vida Productiva De Los Jóvenes 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1C2C2778-B45A-4EA5-8FEE-A46E9AAA6000}"/>
              </a:ext>
            </a:extLst>
          </p:cNvPr>
          <p:cNvSpPr/>
          <p:nvPr/>
        </p:nvSpPr>
        <p:spPr>
          <a:xfrm>
            <a:off x="6810485" y="972611"/>
            <a:ext cx="22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70,25%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84" y="1644386"/>
            <a:ext cx="815560" cy="81556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6874" y="3187036"/>
            <a:ext cx="839408" cy="751932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76319" y="4921964"/>
            <a:ext cx="1226094" cy="695335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1002" y="3235287"/>
            <a:ext cx="786463" cy="745851"/>
          </a:xfrm>
          <a:prstGeom prst="rect">
            <a:avLst/>
          </a:prstGeom>
        </p:spPr>
      </p:pic>
      <p:sp>
        <p:nvSpPr>
          <p:cNvPr id="51" name="CuadroTexto 50"/>
          <p:cNvSpPr txBox="1"/>
          <p:nvPr/>
        </p:nvSpPr>
        <p:spPr>
          <a:xfrm>
            <a:off x="3622972" y="6012199"/>
            <a:ext cx="2785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B050"/>
                </a:solidFill>
              </a:rPr>
              <a:t>Rango Máximo esperado 80%</a:t>
            </a:r>
          </a:p>
        </p:txBody>
      </p:sp>
      <p:sp>
        <p:nvSpPr>
          <p:cNvPr id="52" name="CuadroTexto 51"/>
          <p:cNvSpPr txBox="1"/>
          <p:nvPr/>
        </p:nvSpPr>
        <p:spPr>
          <a:xfrm>
            <a:off x="867905" y="116093"/>
            <a:ext cx="4018493" cy="584775"/>
          </a:xfrm>
          <a:prstGeom prst="rect">
            <a:avLst/>
          </a:prstGeom>
          <a:solidFill>
            <a:srgbClr val="FF00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latin typeface="Bradley Hand ITC" panose="03070402050302030203" pitchFamily="66" charset="0"/>
              </a:rPr>
              <a:t>JUVENTUD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1067920" y="3426342"/>
            <a:ext cx="1011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" dirty="0"/>
              <a:t>la consolidación de cultura de la solidaridad y la convivencia  </a:t>
            </a:r>
          </a:p>
          <a:p>
            <a:endParaRPr lang="es-CO" sz="600" dirty="0"/>
          </a:p>
        </p:txBody>
      </p:sp>
      <p:graphicFrame>
        <p:nvGraphicFramePr>
          <p:cNvPr id="56" name="Diagrama 55"/>
          <p:cNvGraphicFramePr/>
          <p:nvPr>
            <p:extLst>
              <p:ext uri="{D42A27DB-BD31-4B8C-83A1-F6EECF244321}">
                <p14:modId xmlns:p14="http://schemas.microsoft.com/office/powerpoint/2010/main" val="1422026654"/>
              </p:ext>
            </p:extLst>
          </p:nvPr>
        </p:nvGraphicFramePr>
        <p:xfrm>
          <a:off x="6620931" y="3374542"/>
          <a:ext cx="5324295" cy="34375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61" name="Grupo 60"/>
          <p:cNvGrpSpPr/>
          <p:nvPr/>
        </p:nvGrpSpPr>
        <p:grpSpPr>
          <a:xfrm>
            <a:off x="8044725" y="4244870"/>
            <a:ext cx="1148708" cy="797529"/>
            <a:chOff x="98958" y="2005665"/>
            <a:chExt cx="1148708" cy="797529"/>
          </a:xfrm>
        </p:grpSpPr>
        <p:sp>
          <p:nvSpPr>
            <p:cNvPr id="62" name="Rectángulo redondeado 61"/>
            <p:cNvSpPr/>
            <p:nvPr/>
          </p:nvSpPr>
          <p:spPr>
            <a:xfrm>
              <a:off x="187687" y="2005665"/>
              <a:ext cx="955983" cy="715697"/>
            </a:xfrm>
            <a:prstGeom prst="roundRect">
              <a:avLst>
                <a:gd name="adj" fmla="val 10000"/>
              </a:avLst>
            </a:prstGeom>
            <a:no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CO"/>
            </a:p>
          </p:txBody>
        </p:sp>
        <p:sp>
          <p:nvSpPr>
            <p:cNvPr id="63" name="Rectángulo 62"/>
            <p:cNvSpPr/>
            <p:nvPr/>
          </p:nvSpPr>
          <p:spPr>
            <a:xfrm>
              <a:off x="98958" y="2129421"/>
              <a:ext cx="1148708" cy="6737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3660" tIns="55245" rIns="73660" bIns="55245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2400" b="1" kern="1200" dirty="0">
                  <a:solidFill>
                    <a:schemeClr val="tx1"/>
                  </a:solidFill>
                </a:rPr>
                <a:t>73,77 %</a:t>
              </a:r>
            </a:p>
          </p:txBody>
        </p:sp>
      </p:grpSp>
      <p:grpSp>
        <p:nvGrpSpPr>
          <p:cNvPr id="64" name="Grupo 63"/>
          <p:cNvGrpSpPr/>
          <p:nvPr/>
        </p:nvGrpSpPr>
        <p:grpSpPr>
          <a:xfrm>
            <a:off x="9369939" y="4213797"/>
            <a:ext cx="1140400" cy="828602"/>
            <a:chOff x="38170" y="2005665"/>
            <a:chExt cx="1140400" cy="828602"/>
          </a:xfrm>
        </p:grpSpPr>
        <p:sp>
          <p:nvSpPr>
            <p:cNvPr id="65" name="Rectángulo redondeado 64"/>
            <p:cNvSpPr/>
            <p:nvPr/>
          </p:nvSpPr>
          <p:spPr>
            <a:xfrm>
              <a:off x="187687" y="2005665"/>
              <a:ext cx="955983" cy="715697"/>
            </a:xfrm>
            <a:prstGeom prst="roundRect">
              <a:avLst>
                <a:gd name="adj" fmla="val 10000"/>
              </a:avLst>
            </a:prstGeom>
            <a:no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CO"/>
            </a:p>
          </p:txBody>
        </p:sp>
        <p:sp>
          <p:nvSpPr>
            <p:cNvPr id="66" name="Rectángulo 65"/>
            <p:cNvSpPr/>
            <p:nvPr/>
          </p:nvSpPr>
          <p:spPr>
            <a:xfrm>
              <a:off x="38170" y="2160494"/>
              <a:ext cx="1140400" cy="6737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3660" tIns="55245" rIns="73660" bIns="55245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2400" b="1" kern="1200" dirty="0">
                  <a:solidFill>
                    <a:schemeClr val="tx1"/>
                  </a:solidFill>
                </a:rPr>
                <a:t>66,33 %</a:t>
              </a:r>
            </a:p>
          </p:txBody>
        </p:sp>
      </p:grpSp>
      <p:grpSp>
        <p:nvGrpSpPr>
          <p:cNvPr id="67" name="Grupo 66"/>
          <p:cNvGrpSpPr/>
          <p:nvPr/>
        </p:nvGrpSpPr>
        <p:grpSpPr>
          <a:xfrm>
            <a:off x="10755941" y="4247434"/>
            <a:ext cx="1143764" cy="794965"/>
            <a:chOff x="96066" y="2005665"/>
            <a:chExt cx="1143764" cy="794965"/>
          </a:xfrm>
        </p:grpSpPr>
        <p:sp>
          <p:nvSpPr>
            <p:cNvPr id="68" name="Rectángulo redondeado 67"/>
            <p:cNvSpPr/>
            <p:nvPr/>
          </p:nvSpPr>
          <p:spPr>
            <a:xfrm>
              <a:off x="187687" y="2005665"/>
              <a:ext cx="955983" cy="715697"/>
            </a:xfrm>
            <a:prstGeom prst="roundRect">
              <a:avLst>
                <a:gd name="adj" fmla="val 10000"/>
              </a:avLst>
            </a:prstGeom>
            <a:no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CO"/>
            </a:p>
          </p:txBody>
        </p:sp>
        <p:sp>
          <p:nvSpPr>
            <p:cNvPr id="69" name="Rectángulo 68"/>
            <p:cNvSpPr/>
            <p:nvPr/>
          </p:nvSpPr>
          <p:spPr>
            <a:xfrm>
              <a:off x="96066" y="2126857"/>
              <a:ext cx="1143764" cy="6737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3660" tIns="55245" rIns="73660" bIns="55245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2400" b="1" kern="1200" dirty="0">
                  <a:solidFill>
                    <a:schemeClr val="tx1"/>
                  </a:solidFill>
                </a:rPr>
                <a:t>70,21 %</a:t>
              </a:r>
            </a:p>
          </p:txBody>
        </p:sp>
      </p:grpSp>
      <p:sp>
        <p:nvSpPr>
          <p:cNvPr id="72" name="CuadroTexto 42"/>
          <p:cNvSpPr txBox="1"/>
          <p:nvPr/>
        </p:nvSpPr>
        <p:spPr>
          <a:xfrm>
            <a:off x="6710958" y="6246995"/>
            <a:ext cx="1039805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Cultura de convivencia</a:t>
            </a:r>
            <a:endParaRPr lang="en-US" sz="1200" dirty="0"/>
          </a:p>
        </p:txBody>
      </p:sp>
      <p:sp>
        <p:nvSpPr>
          <p:cNvPr id="76" name="CuadroTexto 45"/>
          <p:cNvSpPr txBox="1"/>
          <p:nvPr/>
        </p:nvSpPr>
        <p:spPr>
          <a:xfrm>
            <a:off x="8044724" y="6277773"/>
            <a:ext cx="1127316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100" dirty="0"/>
              <a:t>Reconocimiento Diferencial</a:t>
            </a:r>
            <a:endParaRPr lang="en-US" sz="1100" dirty="0"/>
          </a:p>
        </p:txBody>
      </p:sp>
      <p:sp>
        <p:nvSpPr>
          <p:cNvPr id="81" name="CuadroTexto 1"/>
          <p:cNvSpPr txBox="1"/>
          <p:nvPr/>
        </p:nvSpPr>
        <p:spPr>
          <a:xfrm>
            <a:off x="9384110" y="6246994"/>
            <a:ext cx="103245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Vida productiva</a:t>
            </a:r>
            <a:endParaRPr lang="en-US" sz="1200" dirty="0"/>
          </a:p>
        </p:txBody>
      </p:sp>
      <p:sp>
        <p:nvSpPr>
          <p:cNvPr id="86" name="CuadroTexto 46"/>
          <p:cNvSpPr txBox="1"/>
          <p:nvPr/>
        </p:nvSpPr>
        <p:spPr>
          <a:xfrm>
            <a:off x="10769151" y="6231844"/>
            <a:ext cx="1083322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Libre personalidad </a:t>
            </a:r>
            <a:endParaRPr lang="en-US" sz="1200" dirty="0"/>
          </a:p>
        </p:txBody>
      </p:sp>
      <p:pic>
        <p:nvPicPr>
          <p:cNvPr id="87" name="Imagen 8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8318" y="5299740"/>
            <a:ext cx="635117" cy="635117"/>
          </a:xfrm>
          <a:prstGeom prst="rect">
            <a:avLst/>
          </a:prstGeom>
        </p:spPr>
      </p:pic>
      <p:pic>
        <p:nvPicPr>
          <p:cNvPr id="88" name="Imagen 8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1788" y="5295273"/>
            <a:ext cx="681128" cy="610147"/>
          </a:xfrm>
          <a:prstGeom prst="rect">
            <a:avLst/>
          </a:prstGeom>
        </p:spPr>
      </p:pic>
      <p:pic>
        <p:nvPicPr>
          <p:cNvPr id="91" name="Imagen 9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04520" y="5332095"/>
            <a:ext cx="1091184" cy="618826"/>
          </a:xfrm>
          <a:prstGeom prst="rect">
            <a:avLst/>
          </a:prstGeom>
        </p:spPr>
      </p:pic>
      <p:pic>
        <p:nvPicPr>
          <p:cNvPr id="92" name="Imagen 9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52553" y="5351616"/>
            <a:ext cx="674746" cy="639903"/>
          </a:xfrm>
          <a:prstGeom prst="rect">
            <a:avLst/>
          </a:prstGeom>
        </p:spPr>
      </p:pic>
      <p:sp>
        <p:nvSpPr>
          <p:cNvPr id="50" name="CuadroTexto 49"/>
          <p:cNvSpPr txBox="1"/>
          <p:nvPr/>
        </p:nvSpPr>
        <p:spPr>
          <a:xfrm>
            <a:off x="9193433" y="1408788"/>
            <a:ext cx="27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B050"/>
                </a:solidFill>
              </a:rPr>
              <a:t>Corte diciembre 2022</a:t>
            </a:r>
          </a:p>
        </p:txBody>
      </p:sp>
    </p:spTree>
    <p:extLst>
      <p:ext uri="{BB962C8B-B14F-4D97-AF65-F5344CB8AC3E}">
        <p14:creationId xmlns:p14="http://schemas.microsoft.com/office/powerpoint/2010/main" val="1092357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522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B5F49B7-0B31-4E1D-8B34-264C40FB2A85}"/>
              </a:ext>
            </a:extLst>
          </p:cNvPr>
          <p:cNvSpPr txBox="1"/>
          <p:nvPr/>
        </p:nvSpPr>
        <p:spPr>
          <a:xfrm>
            <a:off x="494355" y="124663"/>
            <a:ext cx="11204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Política Pública de Juventud de Armenia “Jóvenes Construyendo Ciudad” 2014 - 2024”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5167393-2697-45F0-937B-9D6A9BADF8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43822"/>
              </p:ext>
            </p:extLst>
          </p:nvPr>
        </p:nvGraphicFramePr>
        <p:xfrm>
          <a:off x="0" y="1"/>
          <a:ext cx="12192001" cy="6733336"/>
        </p:xfrm>
        <a:graphic>
          <a:graphicData uri="http://schemas.openxmlformats.org/drawingml/2006/table">
            <a:tbl>
              <a:tblPr/>
              <a:tblGrid>
                <a:gridCol w="2609565">
                  <a:extLst>
                    <a:ext uri="{9D8B030D-6E8A-4147-A177-3AD203B41FA5}">
                      <a16:colId xmlns:a16="http://schemas.microsoft.com/office/drawing/2014/main" val="568594197"/>
                    </a:ext>
                  </a:extLst>
                </a:gridCol>
                <a:gridCol w="2693746">
                  <a:extLst>
                    <a:ext uri="{9D8B030D-6E8A-4147-A177-3AD203B41FA5}">
                      <a16:colId xmlns:a16="http://schemas.microsoft.com/office/drawing/2014/main" val="2636773724"/>
                    </a:ext>
                  </a:extLst>
                </a:gridCol>
                <a:gridCol w="6888690">
                  <a:extLst>
                    <a:ext uri="{9D8B030D-6E8A-4147-A177-3AD203B41FA5}">
                      <a16:colId xmlns:a16="http://schemas.microsoft.com/office/drawing/2014/main" val="2195190597"/>
                    </a:ext>
                  </a:extLst>
                </a:gridCol>
              </a:tblGrid>
              <a:tr h="30822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EJE ESTRATEGICO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LÍNEA ESTRATÉGICA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ACCIONES</a:t>
                      </a:r>
                      <a:r>
                        <a:rPr lang="es-CO" sz="18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CO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190181"/>
                  </a:ext>
                </a:extLst>
              </a:tr>
              <a:tr h="135575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FOMENTO DE LA PARTICIPACION EN LA VIDA PUBLICA  Y EN LA CONSOLIDACION DE CULTURA  DE LA SOLIDARIDAD Y LA CONVIVENCIA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FOMENTO DE LA PARTICIPACIÓN Y VIDA DEMOCRÁTICA JUVENIL 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endParaRPr lang="es-CO" sz="105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lvl="0"/>
                      <a:r>
                        <a:rPr lang="es-CO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Asambleas de juventud </a:t>
                      </a:r>
                    </a:p>
                    <a:p>
                      <a:pPr lvl="0"/>
                      <a:r>
                        <a:rPr lang="es-CO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Visitas domiciliarias y/o institucionales para la garantía de derechos de los jóvenes </a:t>
                      </a:r>
                    </a:p>
                    <a:p>
                      <a:pPr lvl="0"/>
                      <a:r>
                        <a:rPr lang="es-CO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Estrategia parche </a:t>
                      </a:r>
                      <a:r>
                        <a:rPr lang="es-CO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</a:t>
                      </a:r>
                      <a:r>
                        <a:rPr lang="es-CO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todos desde la casa de la juventud </a:t>
                      </a:r>
                    </a:p>
                    <a:p>
                      <a:pPr lvl="0"/>
                      <a:r>
                        <a:rPr lang="es-CO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Puesta en marcha del sistema municipal de juventud 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603458"/>
                  </a:ext>
                </a:extLst>
              </a:tr>
              <a:tr h="191169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GARANTÍA DE LOS DERECHOS FUNDAMENTALES DE LOS JÓVENES DESDE UN RECOCIMIENTO DIFERENCIAL 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SERVICIO DE SALUD PARA LOS JOVENES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SERVICIO DE EDUCACIÓN PARA LOS JOVENES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SERVICIO DE SEGURIDAD PARA LOS JOVENES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CO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Acciones educativas para el fortalecimiento de habilidades psicosociales difusión de riesgos relacionados a la salud mental y autocuidado de prevención del riesgo de COVID 19 </a:t>
                      </a:r>
                    </a:p>
                    <a:p>
                      <a:pPr lvl="0"/>
                      <a:r>
                        <a:rPr lang="es-CO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Prevención del embarazo no deseado cubiertos con estrategias de servicios amigables itinerante </a:t>
                      </a:r>
                    </a:p>
                    <a:p>
                      <a:pPr lvl="0"/>
                      <a:r>
                        <a:rPr lang="es-CO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Acciones de promoción de factores protectores frente a la conducta suicida </a:t>
                      </a:r>
                    </a:p>
                    <a:p>
                      <a:r>
                        <a:rPr lang="es-CO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Beneficio de becas y permanencia en educación superior </a:t>
                      </a:r>
                      <a:endParaRPr lang="es-CO" sz="105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 panose="020B0604020202020204" pitchFamily="34" charset="0"/>
                      </a:endParaRP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23286"/>
                  </a:ext>
                </a:extLst>
              </a:tr>
              <a:tr h="158578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OPORTUNIDADES ECONÓMICAS   PARA EL DESARROLLO DE LA VIDA PRODUCTIVA DE LOS JÓVENES.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OPORTUNIDADES DE EMPLEO ASOCIATIVIDAD Y EMPRENDERISMO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C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Puesta en marcha del centro de desarrollo empresarial y emprendimiento en 5 puntos vive digital </a:t>
                      </a:r>
                    </a:p>
                    <a:p>
                      <a:pPr lvl="0"/>
                      <a:r>
                        <a:rPr lang="es-C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Actividades de educación informal y apropiación tecnológica en el municipio de Armenia </a:t>
                      </a:r>
                    </a:p>
                    <a:p>
                      <a:pPr lvl="0"/>
                      <a:r>
                        <a:rPr lang="es-C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Espacios de promoción empresarial </a:t>
                      </a:r>
                    </a:p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425218"/>
                  </a:ext>
                </a:extLst>
              </a:tr>
              <a:tr h="157187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AMPLIACIÓN DE OPORTUNIDADES ARTÍSTICAS Y DEPORTIVAS PARA EL DESARROLLO LIBRE DE LA PERSONALIDAD DE LOS JÓVENES  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OPORTUNIDADES ARTÍSTICAS Y DEPORTIVAS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C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Programas de escuela de formación deportiva en diferentes disciplinas </a:t>
                      </a:r>
                    </a:p>
                    <a:p>
                      <a:pPr lvl="0"/>
                      <a:r>
                        <a:rPr lang="es-C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Fortalecimiento de banda sinfónica juvenil </a:t>
                      </a:r>
                    </a:p>
                    <a:p>
                      <a:r>
                        <a:rPr lang="es-CO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Semilleros de formación en danza, música, teatro, artes plásticas y artesanía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 panose="020B0604020202020204" pitchFamily="34" charset="0"/>
                      </a:endParaRPr>
                    </a:p>
                  </a:txBody>
                  <a:tcPr marL="6456" marR="6456" marT="64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2417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1865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adroTexto 45"/>
          <p:cNvSpPr txBox="1"/>
          <p:nvPr/>
        </p:nvSpPr>
        <p:spPr>
          <a:xfrm>
            <a:off x="4333387" y="4058380"/>
            <a:ext cx="2007042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dirty="0"/>
              <a:t>Garantía de los derechos fundamentales de los jóvenes desde un reconocimiento diferencial 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46" name="CuadroTexto 42"/>
          <p:cNvSpPr txBox="1"/>
          <p:nvPr/>
        </p:nvSpPr>
        <p:spPr>
          <a:xfrm>
            <a:off x="265353" y="1924959"/>
            <a:ext cx="2565955" cy="830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200" dirty="0"/>
              <a:t>Fomento de la participación en la vida pública y en la consolidación de cultura de la solidaridad y la convivencia </a:t>
            </a:r>
            <a:endParaRPr lang="en-US" sz="1200" dirty="0">
              <a:solidFill>
                <a:prstClr val="black"/>
              </a:solidFill>
            </a:endParaRPr>
          </a:p>
        </p:txBody>
      </p: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E83DDC7C-AC96-4620-B025-C2B69ACBF93D}"/>
              </a:ext>
            </a:extLst>
          </p:cNvPr>
          <p:cNvCxnSpPr>
            <a:cxnSpLocks/>
          </p:cNvCxnSpPr>
          <p:nvPr/>
        </p:nvCxnSpPr>
        <p:spPr>
          <a:xfrm>
            <a:off x="5806724" y="972611"/>
            <a:ext cx="0" cy="809694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o 1"/>
          <p:cNvGrpSpPr/>
          <p:nvPr/>
        </p:nvGrpSpPr>
        <p:grpSpPr>
          <a:xfrm>
            <a:off x="1743150" y="2431023"/>
            <a:ext cx="2909048" cy="2381863"/>
            <a:chOff x="1246098" y="2037266"/>
            <a:chExt cx="3663554" cy="2822052"/>
          </a:xfrm>
        </p:grpSpPr>
        <p:sp>
          <p:nvSpPr>
            <p:cNvPr id="8" name="7 Elipse"/>
            <p:cNvSpPr/>
            <p:nvPr/>
          </p:nvSpPr>
          <p:spPr>
            <a:xfrm>
              <a:off x="1246098" y="2037267"/>
              <a:ext cx="3648880" cy="282205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dirty="0">
                  <a:solidFill>
                    <a:prstClr val="white"/>
                  </a:solidFill>
                </a:rPr>
                <a:t> </a:t>
              </a:r>
            </a:p>
          </p:txBody>
        </p:sp>
        <p:grpSp>
          <p:nvGrpSpPr>
            <p:cNvPr id="105" name="Grupo 104">
              <a:extLst>
                <a:ext uri="{FF2B5EF4-FFF2-40B4-BE49-F238E27FC236}">
                  <a16:creationId xmlns:a16="http://schemas.microsoft.com/office/drawing/2014/main" id="{04CEB8C6-572B-425E-9D1F-3D55BA900819}"/>
                </a:ext>
              </a:extLst>
            </p:cNvPr>
            <p:cNvGrpSpPr/>
            <p:nvPr/>
          </p:nvGrpSpPr>
          <p:grpSpPr>
            <a:xfrm>
              <a:off x="1283512" y="2037266"/>
              <a:ext cx="3626140" cy="2810905"/>
              <a:chOff x="1207012" y="1308505"/>
              <a:chExt cx="3753885" cy="3603481"/>
            </a:xfrm>
          </p:grpSpPr>
          <p:sp>
            <p:nvSpPr>
              <p:cNvPr id="29" name="28 Flecha abajo"/>
              <p:cNvSpPr/>
              <p:nvPr/>
            </p:nvSpPr>
            <p:spPr>
              <a:xfrm flipV="1">
                <a:off x="2886249" y="1308505"/>
                <a:ext cx="339473" cy="1527748"/>
              </a:xfrm>
              <a:custGeom>
                <a:avLst/>
                <a:gdLst>
                  <a:gd name="connsiteX0" fmla="*/ 0 w 482567"/>
                  <a:gd name="connsiteY0" fmla="*/ 462574 h 703857"/>
                  <a:gd name="connsiteX1" fmla="*/ 120642 w 482567"/>
                  <a:gd name="connsiteY1" fmla="*/ 462574 h 703857"/>
                  <a:gd name="connsiteX2" fmla="*/ 120642 w 482567"/>
                  <a:gd name="connsiteY2" fmla="*/ 0 h 703857"/>
                  <a:gd name="connsiteX3" fmla="*/ 361925 w 482567"/>
                  <a:gd name="connsiteY3" fmla="*/ 0 h 703857"/>
                  <a:gd name="connsiteX4" fmla="*/ 361925 w 482567"/>
                  <a:gd name="connsiteY4" fmla="*/ 462574 h 703857"/>
                  <a:gd name="connsiteX5" fmla="*/ 482567 w 482567"/>
                  <a:gd name="connsiteY5" fmla="*/ 462574 h 703857"/>
                  <a:gd name="connsiteX6" fmla="*/ 241284 w 482567"/>
                  <a:gd name="connsiteY6" fmla="*/ 703857 h 703857"/>
                  <a:gd name="connsiteX7" fmla="*/ 0 w 482567"/>
                  <a:gd name="connsiteY7" fmla="*/ 462574 h 703857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120642 w 482567"/>
                  <a:gd name="connsiteY2" fmla="*/ 994867 h 1698724"/>
                  <a:gd name="connsiteX3" fmla="*/ 237567 w 482567"/>
                  <a:gd name="connsiteY3" fmla="*/ 0 h 1698724"/>
                  <a:gd name="connsiteX4" fmla="*/ 361925 w 482567"/>
                  <a:gd name="connsiteY4" fmla="*/ 1457441 h 1698724"/>
                  <a:gd name="connsiteX5" fmla="*/ 482567 w 482567"/>
                  <a:gd name="connsiteY5" fmla="*/ 1457441 h 1698724"/>
                  <a:gd name="connsiteX6" fmla="*/ 241284 w 482567"/>
                  <a:gd name="connsiteY6" fmla="*/ 1698724 h 1698724"/>
                  <a:gd name="connsiteX7" fmla="*/ 0 w 482567"/>
                  <a:gd name="connsiteY7" fmla="*/ 1457441 h 1698724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237567 w 482567"/>
                  <a:gd name="connsiteY2" fmla="*/ 0 h 1698724"/>
                  <a:gd name="connsiteX3" fmla="*/ 361925 w 482567"/>
                  <a:gd name="connsiteY3" fmla="*/ 1457441 h 1698724"/>
                  <a:gd name="connsiteX4" fmla="*/ 482567 w 482567"/>
                  <a:gd name="connsiteY4" fmla="*/ 1457441 h 1698724"/>
                  <a:gd name="connsiteX5" fmla="*/ 241284 w 482567"/>
                  <a:gd name="connsiteY5" fmla="*/ 1698724 h 1698724"/>
                  <a:gd name="connsiteX6" fmla="*/ 0 w 482567"/>
                  <a:gd name="connsiteY6" fmla="*/ 1457441 h 1698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2567" h="1698724">
                    <a:moveTo>
                      <a:pt x="0" y="1457441"/>
                    </a:moveTo>
                    <a:lnTo>
                      <a:pt x="120642" y="1457441"/>
                    </a:lnTo>
                    <a:lnTo>
                      <a:pt x="237567" y="0"/>
                    </a:lnTo>
                    <a:lnTo>
                      <a:pt x="361925" y="1457441"/>
                    </a:lnTo>
                    <a:lnTo>
                      <a:pt x="482567" y="1457441"/>
                    </a:lnTo>
                    <a:lnTo>
                      <a:pt x="241284" y="1698724"/>
                    </a:lnTo>
                    <a:lnTo>
                      <a:pt x="0" y="1457441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38100" dist="63500" dir="5400000" sx="102000" sy="102000" algn="ctr" rotWithShape="0">
                  <a:schemeClr val="tx1"/>
                </a:outerShdw>
              </a:effectLst>
              <a:scene3d>
                <a:camera prst="orthographicFront"/>
                <a:lightRig rig="threePt" dir="t"/>
              </a:scene3d>
              <a:sp3d extrusionH="158750" prstMaterial="plastic">
                <a:bevelT w="57150" h="44450"/>
                <a:bevelB w="50800" h="0"/>
                <a:extrusionClr>
                  <a:schemeClr val="accent5">
                    <a:lumMod val="75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28 Flecha abajo"/>
              <p:cNvSpPr/>
              <p:nvPr/>
            </p:nvSpPr>
            <p:spPr>
              <a:xfrm rot="5400000" flipV="1">
                <a:off x="3757926" y="2065793"/>
                <a:ext cx="527163" cy="1878779"/>
              </a:xfrm>
              <a:custGeom>
                <a:avLst/>
                <a:gdLst>
                  <a:gd name="connsiteX0" fmla="*/ 0 w 482567"/>
                  <a:gd name="connsiteY0" fmla="*/ 462574 h 703857"/>
                  <a:gd name="connsiteX1" fmla="*/ 120642 w 482567"/>
                  <a:gd name="connsiteY1" fmla="*/ 462574 h 703857"/>
                  <a:gd name="connsiteX2" fmla="*/ 120642 w 482567"/>
                  <a:gd name="connsiteY2" fmla="*/ 0 h 703857"/>
                  <a:gd name="connsiteX3" fmla="*/ 361925 w 482567"/>
                  <a:gd name="connsiteY3" fmla="*/ 0 h 703857"/>
                  <a:gd name="connsiteX4" fmla="*/ 361925 w 482567"/>
                  <a:gd name="connsiteY4" fmla="*/ 462574 h 703857"/>
                  <a:gd name="connsiteX5" fmla="*/ 482567 w 482567"/>
                  <a:gd name="connsiteY5" fmla="*/ 462574 h 703857"/>
                  <a:gd name="connsiteX6" fmla="*/ 241284 w 482567"/>
                  <a:gd name="connsiteY6" fmla="*/ 703857 h 703857"/>
                  <a:gd name="connsiteX7" fmla="*/ 0 w 482567"/>
                  <a:gd name="connsiteY7" fmla="*/ 462574 h 703857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120642 w 482567"/>
                  <a:gd name="connsiteY2" fmla="*/ 994867 h 1698724"/>
                  <a:gd name="connsiteX3" fmla="*/ 237567 w 482567"/>
                  <a:gd name="connsiteY3" fmla="*/ 0 h 1698724"/>
                  <a:gd name="connsiteX4" fmla="*/ 361925 w 482567"/>
                  <a:gd name="connsiteY4" fmla="*/ 1457441 h 1698724"/>
                  <a:gd name="connsiteX5" fmla="*/ 482567 w 482567"/>
                  <a:gd name="connsiteY5" fmla="*/ 1457441 h 1698724"/>
                  <a:gd name="connsiteX6" fmla="*/ 241284 w 482567"/>
                  <a:gd name="connsiteY6" fmla="*/ 1698724 h 1698724"/>
                  <a:gd name="connsiteX7" fmla="*/ 0 w 482567"/>
                  <a:gd name="connsiteY7" fmla="*/ 1457441 h 1698724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237567 w 482567"/>
                  <a:gd name="connsiteY2" fmla="*/ 0 h 1698724"/>
                  <a:gd name="connsiteX3" fmla="*/ 361925 w 482567"/>
                  <a:gd name="connsiteY3" fmla="*/ 1457441 h 1698724"/>
                  <a:gd name="connsiteX4" fmla="*/ 482567 w 482567"/>
                  <a:gd name="connsiteY4" fmla="*/ 1457441 h 1698724"/>
                  <a:gd name="connsiteX5" fmla="*/ 241284 w 482567"/>
                  <a:gd name="connsiteY5" fmla="*/ 1698724 h 1698724"/>
                  <a:gd name="connsiteX6" fmla="*/ 0 w 482567"/>
                  <a:gd name="connsiteY6" fmla="*/ 1457441 h 1698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2567" h="1698724">
                    <a:moveTo>
                      <a:pt x="0" y="1457441"/>
                    </a:moveTo>
                    <a:lnTo>
                      <a:pt x="120642" y="1457441"/>
                    </a:lnTo>
                    <a:lnTo>
                      <a:pt x="237567" y="0"/>
                    </a:lnTo>
                    <a:lnTo>
                      <a:pt x="361925" y="1457441"/>
                    </a:lnTo>
                    <a:lnTo>
                      <a:pt x="482567" y="1457441"/>
                    </a:lnTo>
                    <a:lnTo>
                      <a:pt x="241284" y="1698724"/>
                    </a:lnTo>
                    <a:lnTo>
                      <a:pt x="0" y="1457441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38100" dist="63500" dir="5400000" sx="102000" sy="102000" algn="ctr" rotWithShape="0">
                  <a:schemeClr val="tx1"/>
                </a:outerShdw>
              </a:effectLst>
              <a:scene3d>
                <a:camera prst="orthographicFront"/>
                <a:lightRig rig="threePt" dir="t"/>
              </a:scene3d>
              <a:sp3d extrusionH="158750" prstMaterial="plastic">
                <a:bevelT w="57150" h="44450"/>
                <a:bevelB w="50800" h="0"/>
                <a:extrusionClr>
                  <a:schemeClr val="accent5">
                    <a:lumMod val="75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28 Flecha abajo"/>
              <p:cNvSpPr/>
              <p:nvPr/>
            </p:nvSpPr>
            <p:spPr>
              <a:xfrm rot="16200000" flipV="1">
                <a:off x="1828748" y="2104117"/>
                <a:ext cx="542906" cy="1786378"/>
              </a:xfrm>
              <a:custGeom>
                <a:avLst/>
                <a:gdLst>
                  <a:gd name="connsiteX0" fmla="*/ 0 w 482567"/>
                  <a:gd name="connsiteY0" fmla="*/ 462574 h 703857"/>
                  <a:gd name="connsiteX1" fmla="*/ 120642 w 482567"/>
                  <a:gd name="connsiteY1" fmla="*/ 462574 h 703857"/>
                  <a:gd name="connsiteX2" fmla="*/ 120642 w 482567"/>
                  <a:gd name="connsiteY2" fmla="*/ 0 h 703857"/>
                  <a:gd name="connsiteX3" fmla="*/ 361925 w 482567"/>
                  <a:gd name="connsiteY3" fmla="*/ 0 h 703857"/>
                  <a:gd name="connsiteX4" fmla="*/ 361925 w 482567"/>
                  <a:gd name="connsiteY4" fmla="*/ 462574 h 703857"/>
                  <a:gd name="connsiteX5" fmla="*/ 482567 w 482567"/>
                  <a:gd name="connsiteY5" fmla="*/ 462574 h 703857"/>
                  <a:gd name="connsiteX6" fmla="*/ 241284 w 482567"/>
                  <a:gd name="connsiteY6" fmla="*/ 703857 h 703857"/>
                  <a:gd name="connsiteX7" fmla="*/ 0 w 482567"/>
                  <a:gd name="connsiteY7" fmla="*/ 462574 h 703857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120642 w 482567"/>
                  <a:gd name="connsiteY2" fmla="*/ 994867 h 1698724"/>
                  <a:gd name="connsiteX3" fmla="*/ 237567 w 482567"/>
                  <a:gd name="connsiteY3" fmla="*/ 0 h 1698724"/>
                  <a:gd name="connsiteX4" fmla="*/ 361925 w 482567"/>
                  <a:gd name="connsiteY4" fmla="*/ 1457441 h 1698724"/>
                  <a:gd name="connsiteX5" fmla="*/ 482567 w 482567"/>
                  <a:gd name="connsiteY5" fmla="*/ 1457441 h 1698724"/>
                  <a:gd name="connsiteX6" fmla="*/ 241284 w 482567"/>
                  <a:gd name="connsiteY6" fmla="*/ 1698724 h 1698724"/>
                  <a:gd name="connsiteX7" fmla="*/ 0 w 482567"/>
                  <a:gd name="connsiteY7" fmla="*/ 1457441 h 1698724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237567 w 482567"/>
                  <a:gd name="connsiteY2" fmla="*/ 0 h 1698724"/>
                  <a:gd name="connsiteX3" fmla="*/ 361925 w 482567"/>
                  <a:gd name="connsiteY3" fmla="*/ 1457441 h 1698724"/>
                  <a:gd name="connsiteX4" fmla="*/ 482567 w 482567"/>
                  <a:gd name="connsiteY4" fmla="*/ 1457441 h 1698724"/>
                  <a:gd name="connsiteX5" fmla="*/ 241284 w 482567"/>
                  <a:gd name="connsiteY5" fmla="*/ 1698724 h 1698724"/>
                  <a:gd name="connsiteX6" fmla="*/ 0 w 482567"/>
                  <a:gd name="connsiteY6" fmla="*/ 1457441 h 1698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2567" h="1698724">
                    <a:moveTo>
                      <a:pt x="0" y="1457441"/>
                    </a:moveTo>
                    <a:lnTo>
                      <a:pt x="120642" y="1457441"/>
                    </a:lnTo>
                    <a:lnTo>
                      <a:pt x="237567" y="0"/>
                    </a:lnTo>
                    <a:lnTo>
                      <a:pt x="361925" y="1457441"/>
                    </a:lnTo>
                    <a:lnTo>
                      <a:pt x="482567" y="1457441"/>
                    </a:lnTo>
                    <a:lnTo>
                      <a:pt x="241284" y="1698724"/>
                    </a:lnTo>
                    <a:lnTo>
                      <a:pt x="0" y="1457441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38100" dist="63500" dir="5400000" sx="102000" sy="102000" algn="ctr" rotWithShape="0">
                  <a:schemeClr val="tx1"/>
                </a:outerShdw>
              </a:effectLst>
              <a:scene3d>
                <a:camera prst="orthographicFront"/>
                <a:lightRig rig="threePt" dir="t"/>
              </a:scene3d>
              <a:sp3d extrusionH="158750" prstMaterial="plastic">
                <a:bevelT w="57150" h="44450"/>
                <a:bevelB w="50800" h="0"/>
                <a:extrusionClr>
                  <a:schemeClr val="accent5">
                    <a:lumMod val="75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28 Flecha abajo"/>
              <p:cNvSpPr/>
              <p:nvPr/>
            </p:nvSpPr>
            <p:spPr>
              <a:xfrm rot="10800000" flipV="1">
                <a:off x="2886250" y="3016220"/>
                <a:ext cx="316212" cy="1895766"/>
              </a:xfrm>
              <a:custGeom>
                <a:avLst/>
                <a:gdLst>
                  <a:gd name="connsiteX0" fmla="*/ 0 w 482567"/>
                  <a:gd name="connsiteY0" fmla="*/ 462574 h 703857"/>
                  <a:gd name="connsiteX1" fmla="*/ 120642 w 482567"/>
                  <a:gd name="connsiteY1" fmla="*/ 462574 h 703857"/>
                  <a:gd name="connsiteX2" fmla="*/ 120642 w 482567"/>
                  <a:gd name="connsiteY2" fmla="*/ 0 h 703857"/>
                  <a:gd name="connsiteX3" fmla="*/ 361925 w 482567"/>
                  <a:gd name="connsiteY3" fmla="*/ 0 h 703857"/>
                  <a:gd name="connsiteX4" fmla="*/ 361925 w 482567"/>
                  <a:gd name="connsiteY4" fmla="*/ 462574 h 703857"/>
                  <a:gd name="connsiteX5" fmla="*/ 482567 w 482567"/>
                  <a:gd name="connsiteY5" fmla="*/ 462574 h 703857"/>
                  <a:gd name="connsiteX6" fmla="*/ 241284 w 482567"/>
                  <a:gd name="connsiteY6" fmla="*/ 703857 h 703857"/>
                  <a:gd name="connsiteX7" fmla="*/ 0 w 482567"/>
                  <a:gd name="connsiteY7" fmla="*/ 462574 h 703857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120642 w 482567"/>
                  <a:gd name="connsiteY2" fmla="*/ 994867 h 1698724"/>
                  <a:gd name="connsiteX3" fmla="*/ 237567 w 482567"/>
                  <a:gd name="connsiteY3" fmla="*/ 0 h 1698724"/>
                  <a:gd name="connsiteX4" fmla="*/ 361925 w 482567"/>
                  <a:gd name="connsiteY4" fmla="*/ 1457441 h 1698724"/>
                  <a:gd name="connsiteX5" fmla="*/ 482567 w 482567"/>
                  <a:gd name="connsiteY5" fmla="*/ 1457441 h 1698724"/>
                  <a:gd name="connsiteX6" fmla="*/ 241284 w 482567"/>
                  <a:gd name="connsiteY6" fmla="*/ 1698724 h 1698724"/>
                  <a:gd name="connsiteX7" fmla="*/ 0 w 482567"/>
                  <a:gd name="connsiteY7" fmla="*/ 1457441 h 1698724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237567 w 482567"/>
                  <a:gd name="connsiteY2" fmla="*/ 0 h 1698724"/>
                  <a:gd name="connsiteX3" fmla="*/ 361925 w 482567"/>
                  <a:gd name="connsiteY3" fmla="*/ 1457441 h 1698724"/>
                  <a:gd name="connsiteX4" fmla="*/ 482567 w 482567"/>
                  <a:gd name="connsiteY4" fmla="*/ 1457441 h 1698724"/>
                  <a:gd name="connsiteX5" fmla="*/ 241284 w 482567"/>
                  <a:gd name="connsiteY5" fmla="*/ 1698724 h 1698724"/>
                  <a:gd name="connsiteX6" fmla="*/ 0 w 482567"/>
                  <a:gd name="connsiteY6" fmla="*/ 1457441 h 1698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2567" h="1698724">
                    <a:moveTo>
                      <a:pt x="0" y="1457441"/>
                    </a:moveTo>
                    <a:lnTo>
                      <a:pt x="120642" y="1457441"/>
                    </a:lnTo>
                    <a:lnTo>
                      <a:pt x="237567" y="0"/>
                    </a:lnTo>
                    <a:lnTo>
                      <a:pt x="361925" y="1457441"/>
                    </a:lnTo>
                    <a:lnTo>
                      <a:pt x="482567" y="1457441"/>
                    </a:lnTo>
                    <a:lnTo>
                      <a:pt x="241284" y="1698724"/>
                    </a:lnTo>
                    <a:lnTo>
                      <a:pt x="0" y="1457441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38100" dist="63500" dir="5400000" sx="102000" sy="102000" algn="ctr" rotWithShape="0">
                  <a:schemeClr val="tx1"/>
                </a:outerShdw>
              </a:effectLst>
              <a:scene3d>
                <a:camera prst="orthographicFront"/>
                <a:lightRig rig="threePt" dir="t"/>
              </a:scene3d>
              <a:sp3d extrusionH="158750" prstMaterial="plastic">
                <a:bevelT w="57150" h="44450"/>
                <a:bevelB w="50800" h="0"/>
                <a:extrusionClr>
                  <a:schemeClr val="accent5">
                    <a:lumMod val="75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>
                  <a:solidFill>
                    <a:prstClr val="white"/>
                  </a:solidFill>
                </a:endParaRPr>
              </a:p>
            </p:txBody>
          </p:sp>
        </p:grpSp>
      </p:grpSp>
      <p:pic>
        <p:nvPicPr>
          <p:cNvPr id="60" name="59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2" r="65215" b="50540"/>
          <a:stretch/>
        </p:blipFill>
        <p:spPr>
          <a:xfrm>
            <a:off x="7419230" y="1984031"/>
            <a:ext cx="552223" cy="991552"/>
          </a:xfrm>
          <a:prstGeom prst="rect">
            <a:avLst/>
          </a:prstGeom>
        </p:spPr>
      </p:pic>
      <p:grpSp>
        <p:nvGrpSpPr>
          <p:cNvPr id="75" name="74 Grupo"/>
          <p:cNvGrpSpPr/>
          <p:nvPr/>
        </p:nvGrpSpPr>
        <p:grpSpPr>
          <a:xfrm>
            <a:off x="5505379" y="301123"/>
            <a:ext cx="602086" cy="1086787"/>
            <a:chOff x="8802805" y="794376"/>
            <a:chExt cx="575360" cy="795338"/>
          </a:xfrm>
        </p:grpSpPr>
        <p:pic>
          <p:nvPicPr>
            <p:cNvPr id="57" name="56 Imagen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3719" b="50000"/>
            <a:stretch/>
          </p:blipFill>
          <p:spPr>
            <a:xfrm>
              <a:off x="8802805" y="794376"/>
              <a:ext cx="468334" cy="795338"/>
            </a:xfrm>
            <a:prstGeom prst="rect">
              <a:avLst/>
            </a:prstGeom>
          </p:spPr>
        </p:pic>
        <p:sp>
          <p:nvSpPr>
            <p:cNvPr id="58" name="57 Elipse"/>
            <p:cNvSpPr/>
            <p:nvPr/>
          </p:nvSpPr>
          <p:spPr>
            <a:xfrm>
              <a:off x="9271139" y="1330293"/>
              <a:ext cx="107026" cy="13002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28575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prstClr val="white"/>
                </a:solidFill>
              </a:endParaRPr>
            </a:p>
          </p:txBody>
        </p:sp>
      </p:grpSp>
      <p:sp>
        <p:nvSpPr>
          <p:cNvPr id="79" name="78 CuadroTexto"/>
          <p:cNvSpPr txBox="1"/>
          <p:nvPr/>
        </p:nvSpPr>
        <p:spPr>
          <a:xfrm>
            <a:off x="8254121" y="2081330"/>
            <a:ext cx="32630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600" b="1" dirty="0">
                <a:solidFill>
                  <a:prstClr val="black"/>
                </a:solidFill>
              </a:rPr>
              <a:t>Avance porcentual por Eje.</a:t>
            </a:r>
          </a:p>
        </p:txBody>
      </p:sp>
      <p:sp>
        <p:nvSpPr>
          <p:cNvPr id="89" name="72 Elipse">
            <a:extLst>
              <a:ext uri="{FF2B5EF4-FFF2-40B4-BE49-F238E27FC236}">
                <a16:creationId xmlns:a16="http://schemas.microsoft.com/office/drawing/2014/main" id="{24A7A6E4-19D7-45AD-8833-9AD3BC5D6851}"/>
              </a:ext>
            </a:extLst>
          </p:cNvPr>
          <p:cNvSpPr/>
          <p:nvPr/>
        </p:nvSpPr>
        <p:spPr>
          <a:xfrm>
            <a:off x="7936030" y="2583634"/>
            <a:ext cx="123192" cy="229219"/>
          </a:xfrm>
          <a:prstGeom prst="ellipse">
            <a:avLst/>
          </a:prstGeom>
          <a:solidFill>
            <a:srgbClr val="922C7E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prstClr val="white"/>
              </a:solidFill>
            </a:endParaRPr>
          </a:p>
        </p:txBody>
      </p:sp>
      <p:sp>
        <p:nvSpPr>
          <p:cNvPr id="43" name="CuadroTexto 1"/>
          <p:cNvSpPr txBox="1"/>
          <p:nvPr/>
        </p:nvSpPr>
        <p:spPr>
          <a:xfrm>
            <a:off x="96426" y="4004487"/>
            <a:ext cx="164183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dirty="0"/>
              <a:t>Ampliación de oportunidades artísticas y deportivas para el desarrollo libre de la personalidad de los jóvenes 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1" name="Flecha: cheurón 10">
            <a:extLst>
              <a:ext uri="{FF2B5EF4-FFF2-40B4-BE49-F238E27FC236}">
                <a16:creationId xmlns:a16="http://schemas.microsoft.com/office/drawing/2014/main" id="{416C6BA8-C92E-4729-BED1-EC2214AD7DF0}"/>
              </a:ext>
            </a:extLst>
          </p:cNvPr>
          <p:cNvSpPr/>
          <p:nvPr/>
        </p:nvSpPr>
        <p:spPr>
          <a:xfrm rot="5400000">
            <a:off x="7796829" y="535956"/>
            <a:ext cx="299085" cy="917084"/>
          </a:xfrm>
          <a:prstGeom prst="chevron">
            <a:avLst/>
          </a:prstGeom>
          <a:solidFill>
            <a:srgbClr val="02ABE5"/>
          </a:solidFill>
          <a:ln w="28575">
            <a:solidFill>
              <a:schemeClr val="tx1"/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prstClr val="black"/>
              </a:solidFill>
            </a:endParaRPr>
          </a:p>
        </p:txBody>
      </p:sp>
      <p:sp>
        <p:nvSpPr>
          <p:cNvPr id="90" name="Flecha: cheurón 89">
            <a:extLst>
              <a:ext uri="{FF2B5EF4-FFF2-40B4-BE49-F238E27FC236}">
                <a16:creationId xmlns:a16="http://schemas.microsoft.com/office/drawing/2014/main" id="{65357AE7-2C1E-4764-99FD-E9E49C208AC8}"/>
              </a:ext>
            </a:extLst>
          </p:cNvPr>
          <p:cNvSpPr/>
          <p:nvPr/>
        </p:nvSpPr>
        <p:spPr>
          <a:xfrm rot="5400000">
            <a:off x="10804704" y="2243410"/>
            <a:ext cx="299085" cy="917084"/>
          </a:xfrm>
          <a:prstGeom prst="chevron">
            <a:avLst/>
          </a:prstGeom>
          <a:solidFill>
            <a:srgbClr val="A3258F"/>
          </a:solidFill>
          <a:ln w="28575">
            <a:solidFill>
              <a:schemeClr val="tx1"/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prstClr val="black"/>
              </a:solidFill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EE26C29-EB60-4B99-8A7D-EF6958112ADD}"/>
              </a:ext>
            </a:extLst>
          </p:cNvPr>
          <p:cNvSpPr txBox="1"/>
          <p:nvPr/>
        </p:nvSpPr>
        <p:spPr>
          <a:xfrm>
            <a:off x="6265508" y="135787"/>
            <a:ext cx="5170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600" b="1" dirty="0"/>
              <a:t>El avance de implementación de la Política Publica de “Juventud Construyendo Ciudad” 2014 - 2024</a:t>
            </a:r>
            <a:endParaRPr lang="es-CO" sz="1600" b="1" dirty="0"/>
          </a:p>
        </p:txBody>
      </p: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id="{4037C399-D817-4680-8C3B-80C6C1627812}"/>
              </a:ext>
            </a:extLst>
          </p:cNvPr>
          <p:cNvCxnSpPr>
            <a:cxnSpLocks/>
          </p:cNvCxnSpPr>
          <p:nvPr/>
        </p:nvCxnSpPr>
        <p:spPr>
          <a:xfrm flipH="1">
            <a:off x="5806724" y="1800204"/>
            <a:ext cx="3009660" cy="0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uadroTexto 46"/>
          <p:cNvSpPr txBox="1"/>
          <p:nvPr/>
        </p:nvSpPr>
        <p:spPr>
          <a:xfrm>
            <a:off x="572953" y="5689034"/>
            <a:ext cx="2487929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dirty="0"/>
              <a:t>Oportunidades Económicas Para El Desarrollo De La Vida Productiva De Los Jóvenes 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1C2C2778-B45A-4EA5-8FEE-A46E9AAA6000}"/>
              </a:ext>
            </a:extLst>
          </p:cNvPr>
          <p:cNvSpPr/>
          <p:nvPr/>
        </p:nvSpPr>
        <p:spPr>
          <a:xfrm>
            <a:off x="6810486" y="972611"/>
            <a:ext cx="22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80,27%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84" y="1644386"/>
            <a:ext cx="815560" cy="81556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6874" y="3187036"/>
            <a:ext cx="839408" cy="751932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76319" y="4921964"/>
            <a:ext cx="1226094" cy="695335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1002" y="3235287"/>
            <a:ext cx="786463" cy="745851"/>
          </a:xfrm>
          <a:prstGeom prst="rect">
            <a:avLst/>
          </a:prstGeom>
        </p:spPr>
      </p:pic>
      <p:sp>
        <p:nvSpPr>
          <p:cNvPr id="51" name="CuadroTexto 50"/>
          <p:cNvSpPr txBox="1"/>
          <p:nvPr/>
        </p:nvSpPr>
        <p:spPr>
          <a:xfrm>
            <a:off x="3622972" y="6012199"/>
            <a:ext cx="2785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B050"/>
                </a:solidFill>
              </a:rPr>
              <a:t>Rango Máximo esperado 90%</a:t>
            </a:r>
          </a:p>
        </p:txBody>
      </p:sp>
      <p:sp>
        <p:nvSpPr>
          <p:cNvPr id="52" name="CuadroTexto 51"/>
          <p:cNvSpPr txBox="1"/>
          <p:nvPr/>
        </p:nvSpPr>
        <p:spPr>
          <a:xfrm>
            <a:off x="867905" y="116093"/>
            <a:ext cx="4018493" cy="584775"/>
          </a:xfrm>
          <a:prstGeom prst="rect">
            <a:avLst/>
          </a:prstGeom>
          <a:solidFill>
            <a:srgbClr val="FF00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latin typeface="Bradley Hand ITC" panose="03070402050302030203" pitchFamily="66" charset="0"/>
              </a:rPr>
              <a:t>JUVENTUD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1067920" y="3426342"/>
            <a:ext cx="1011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" dirty="0"/>
              <a:t>la consolidación de cultura de la solidaridad y la convivencia  </a:t>
            </a:r>
          </a:p>
          <a:p>
            <a:endParaRPr lang="es-CO" sz="600" dirty="0"/>
          </a:p>
        </p:txBody>
      </p:sp>
      <p:graphicFrame>
        <p:nvGraphicFramePr>
          <p:cNvPr id="56" name="Diagrama 55"/>
          <p:cNvGraphicFramePr/>
          <p:nvPr>
            <p:extLst>
              <p:ext uri="{D42A27DB-BD31-4B8C-83A1-F6EECF244321}">
                <p14:modId xmlns:p14="http://schemas.microsoft.com/office/powerpoint/2010/main" val="2323090360"/>
              </p:ext>
            </p:extLst>
          </p:nvPr>
        </p:nvGraphicFramePr>
        <p:xfrm>
          <a:off x="6620931" y="3374542"/>
          <a:ext cx="5324295" cy="34375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61" name="Grupo 60"/>
          <p:cNvGrpSpPr/>
          <p:nvPr/>
        </p:nvGrpSpPr>
        <p:grpSpPr>
          <a:xfrm>
            <a:off x="8044725" y="4244870"/>
            <a:ext cx="1148708" cy="797529"/>
            <a:chOff x="98958" y="2005665"/>
            <a:chExt cx="1148708" cy="797529"/>
          </a:xfrm>
        </p:grpSpPr>
        <p:sp>
          <p:nvSpPr>
            <p:cNvPr id="62" name="Rectángulo redondeado 61"/>
            <p:cNvSpPr/>
            <p:nvPr/>
          </p:nvSpPr>
          <p:spPr>
            <a:xfrm>
              <a:off x="187687" y="2005665"/>
              <a:ext cx="955983" cy="715697"/>
            </a:xfrm>
            <a:prstGeom prst="roundRect">
              <a:avLst>
                <a:gd name="adj" fmla="val 10000"/>
              </a:avLst>
            </a:prstGeom>
            <a:no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CO"/>
            </a:p>
          </p:txBody>
        </p:sp>
        <p:sp>
          <p:nvSpPr>
            <p:cNvPr id="63" name="Rectángulo 62"/>
            <p:cNvSpPr/>
            <p:nvPr/>
          </p:nvSpPr>
          <p:spPr>
            <a:xfrm>
              <a:off x="98958" y="2129421"/>
              <a:ext cx="1148708" cy="6737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3660" tIns="55245" rIns="73660" bIns="55245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2400" b="1" kern="1200" dirty="0">
                  <a:solidFill>
                    <a:schemeClr val="tx1"/>
                  </a:solidFill>
                </a:rPr>
                <a:t>83,12 %</a:t>
              </a:r>
            </a:p>
          </p:txBody>
        </p:sp>
      </p:grpSp>
      <p:grpSp>
        <p:nvGrpSpPr>
          <p:cNvPr id="64" name="Grupo 63"/>
          <p:cNvGrpSpPr/>
          <p:nvPr/>
        </p:nvGrpSpPr>
        <p:grpSpPr>
          <a:xfrm>
            <a:off x="9369939" y="4213797"/>
            <a:ext cx="1140400" cy="828602"/>
            <a:chOff x="38170" y="2005665"/>
            <a:chExt cx="1140400" cy="828602"/>
          </a:xfrm>
        </p:grpSpPr>
        <p:sp>
          <p:nvSpPr>
            <p:cNvPr id="65" name="Rectángulo redondeado 64"/>
            <p:cNvSpPr/>
            <p:nvPr/>
          </p:nvSpPr>
          <p:spPr>
            <a:xfrm>
              <a:off x="187687" y="2005665"/>
              <a:ext cx="955983" cy="715697"/>
            </a:xfrm>
            <a:prstGeom prst="roundRect">
              <a:avLst>
                <a:gd name="adj" fmla="val 10000"/>
              </a:avLst>
            </a:prstGeom>
            <a:no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CO"/>
            </a:p>
          </p:txBody>
        </p:sp>
        <p:sp>
          <p:nvSpPr>
            <p:cNvPr id="66" name="Rectángulo 65"/>
            <p:cNvSpPr/>
            <p:nvPr/>
          </p:nvSpPr>
          <p:spPr>
            <a:xfrm>
              <a:off x="38170" y="2160494"/>
              <a:ext cx="1140400" cy="6737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3660" tIns="55245" rIns="73660" bIns="55245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2400" b="1" dirty="0">
                  <a:solidFill>
                    <a:schemeClr val="tx1"/>
                  </a:solidFill>
                </a:rPr>
                <a:t>78,11</a:t>
              </a:r>
              <a:r>
                <a:rPr lang="es-CO" sz="2400" b="1" kern="1200" dirty="0">
                  <a:solidFill>
                    <a:schemeClr val="tx1"/>
                  </a:solidFill>
                </a:rPr>
                <a:t> %</a:t>
              </a:r>
            </a:p>
          </p:txBody>
        </p:sp>
      </p:grpSp>
      <p:grpSp>
        <p:nvGrpSpPr>
          <p:cNvPr id="67" name="Grupo 66"/>
          <p:cNvGrpSpPr/>
          <p:nvPr/>
        </p:nvGrpSpPr>
        <p:grpSpPr>
          <a:xfrm>
            <a:off x="10755941" y="4247434"/>
            <a:ext cx="1143764" cy="794965"/>
            <a:chOff x="96066" y="2005665"/>
            <a:chExt cx="1143764" cy="794965"/>
          </a:xfrm>
        </p:grpSpPr>
        <p:sp>
          <p:nvSpPr>
            <p:cNvPr id="68" name="Rectángulo redondeado 67"/>
            <p:cNvSpPr/>
            <p:nvPr/>
          </p:nvSpPr>
          <p:spPr>
            <a:xfrm>
              <a:off x="187687" y="2005665"/>
              <a:ext cx="955983" cy="715697"/>
            </a:xfrm>
            <a:prstGeom prst="roundRect">
              <a:avLst>
                <a:gd name="adj" fmla="val 10000"/>
              </a:avLst>
            </a:prstGeom>
            <a:no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CO"/>
            </a:p>
          </p:txBody>
        </p:sp>
        <p:sp>
          <p:nvSpPr>
            <p:cNvPr id="69" name="Rectángulo 68"/>
            <p:cNvSpPr/>
            <p:nvPr/>
          </p:nvSpPr>
          <p:spPr>
            <a:xfrm>
              <a:off x="96066" y="2126857"/>
              <a:ext cx="1143764" cy="6737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3660" tIns="55245" rIns="73660" bIns="55245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2400" b="1" kern="1200" dirty="0">
                  <a:solidFill>
                    <a:schemeClr val="tx1"/>
                  </a:solidFill>
                </a:rPr>
                <a:t>80,21 %</a:t>
              </a:r>
            </a:p>
          </p:txBody>
        </p:sp>
      </p:grpSp>
      <p:sp>
        <p:nvSpPr>
          <p:cNvPr id="72" name="CuadroTexto 42"/>
          <p:cNvSpPr txBox="1"/>
          <p:nvPr/>
        </p:nvSpPr>
        <p:spPr>
          <a:xfrm>
            <a:off x="6710958" y="6246995"/>
            <a:ext cx="1039805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Cultura de convivencia</a:t>
            </a:r>
            <a:endParaRPr lang="en-US" sz="1200" dirty="0"/>
          </a:p>
        </p:txBody>
      </p:sp>
      <p:sp>
        <p:nvSpPr>
          <p:cNvPr id="76" name="CuadroTexto 45"/>
          <p:cNvSpPr txBox="1"/>
          <p:nvPr/>
        </p:nvSpPr>
        <p:spPr>
          <a:xfrm>
            <a:off x="8044724" y="6277773"/>
            <a:ext cx="1127316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100" dirty="0"/>
              <a:t>Reconocimiento Diferencial</a:t>
            </a:r>
            <a:endParaRPr lang="en-US" sz="1100" dirty="0"/>
          </a:p>
        </p:txBody>
      </p:sp>
      <p:sp>
        <p:nvSpPr>
          <p:cNvPr id="81" name="CuadroTexto 1"/>
          <p:cNvSpPr txBox="1"/>
          <p:nvPr/>
        </p:nvSpPr>
        <p:spPr>
          <a:xfrm>
            <a:off x="9384110" y="6246994"/>
            <a:ext cx="103245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Vida productiva</a:t>
            </a:r>
            <a:endParaRPr lang="en-US" sz="1200" dirty="0"/>
          </a:p>
        </p:txBody>
      </p:sp>
      <p:sp>
        <p:nvSpPr>
          <p:cNvPr id="86" name="CuadroTexto 46"/>
          <p:cNvSpPr txBox="1"/>
          <p:nvPr/>
        </p:nvSpPr>
        <p:spPr>
          <a:xfrm>
            <a:off x="10769151" y="6231844"/>
            <a:ext cx="1083322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Libre personalidad </a:t>
            </a:r>
            <a:endParaRPr lang="en-US" sz="1200" dirty="0"/>
          </a:p>
        </p:txBody>
      </p:sp>
      <p:pic>
        <p:nvPicPr>
          <p:cNvPr id="87" name="Imagen 8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8318" y="5299740"/>
            <a:ext cx="635117" cy="635117"/>
          </a:xfrm>
          <a:prstGeom prst="rect">
            <a:avLst/>
          </a:prstGeom>
        </p:spPr>
      </p:pic>
      <p:pic>
        <p:nvPicPr>
          <p:cNvPr id="88" name="Imagen 8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1788" y="5295273"/>
            <a:ext cx="681128" cy="610147"/>
          </a:xfrm>
          <a:prstGeom prst="rect">
            <a:avLst/>
          </a:prstGeom>
        </p:spPr>
      </p:pic>
      <p:pic>
        <p:nvPicPr>
          <p:cNvPr id="91" name="Imagen 9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04520" y="5332095"/>
            <a:ext cx="1091184" cy="618826"/>
          </a:xfrm>
          <a:prstGeom prst="rect">
            <a:avLst/>
          </a:prstGeom>
        </p:spPr>
      </p:pic>
      <p:pic>
        <p:nvPicPr>
          <p:cNvPr id="92" name="Imagen 9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52553" y="5351616"/>
            <a:ext cx="674746" cy="639903"/>
          </a:xfrm>
          <a:prstGeom prst="rect">
            <a:avLst/>
          </a:prstGeom>
        </p:spPr>
      </p:pic>
      <p:sp>
        <p:nvSpPr>
          <p:cNvPr id="50" name="CuadroTexto 49"/>
          <p:cNvSpPr txBox="1"/>
          <p:nvPr/>
        </p:nvSpPr>
        <p:spPr>
          <a:xfrm>
            <a:off x="9193433" y="1408788"/>
            <a:ext cx="27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B050"/>
                </a:solidFill>
              </a:rPr>
              <a:t>Corte  diciembre 2023</a:t>
            </a:r>
          </a:p>
        </p:txBody>
      </p:sp>
    </p:spTree>
    <p:extLst>
      <p:ext uri="{BB962C8B-B14F-4D97-AF65-F5344CB8AC3E}">
        <p14:creationId xmlns:p14="http://schemas.microsoft.com/office/powerpoint/2010/main" val="693115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522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B5F49B7-0B31-4E1D-8B34-264C40FB2A85}"/>
              </a:ext>
            </a:extLst>
          </p:cNvPr>
          <p:cNvSpPr txBox="1"/>
          <p:nvPr/>
        </p:nvSpPr>
        <p:spPr>
          <a:xfrm>
            <a:off x="494355" y="124663"/>
            <a:ext cx="11204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Política Pública de Juventud de Armenia “Jóvenes Construyendo Ciudad” 2014 - 2024”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5167393-2697-45F0-937B-9D6A9BADF8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23902"/>
              </p:ext>
            </p:extLst>
          </p:nvPr>
        </p:nvGraphicFramePr>
        <p:xfrm>
          <a:off x="0" y="1"/>
          <a:ext cx="12192001" cy="7257128"/>
        </p:xfrm>
        <a:graphic>
          <a:graphicData uri="http://schemas.openxmlformats.org/drawingml/2006/table">
            <a:tbl>
              <a:tblPr/>
              <a:tblGrid>
                <a:gridCol w="2609565">
                  <a:extLst>
                    <a:ext uri="{9D8B030D-6E8A-4147-A177-3AD203B41FA5}">
                      <a16:colId xmlns:a16="http://schemas.microsoft.com/office/drawing/2014/main" val="568594197"/>
                    </a:ext>
                  </a:extLst>
                </a:gridCol>
                <a:gridCol w="2693746">
                  <a:extLst>
                    <a:ext uri="{9D8B030D-6E8A-4147-A177-3AD203B41FA5}">
                      <a16:colId xmlns:a16="http://schemas.microsoft.com/office/drawing/2014/main" val="2636773724"/>
                    </a:ext>
                  </a:extLst>
                </a:gridCol>
                <a:gridCol w="6888690">
                  <a:extLst>
                    <a:ext uri="{9D8B030D-6E8A-4147-A177-3AD203B41FA5}">
                      <a16:colId xmlns:a16="http://schemas.microsoft.com/office/drawing/2014/main" val="2195190597"/>
                    </a:ext>
                  </a:extLst>
                </a:gridCol>
              </a:tblGrid>
              <a:tr h="30822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EJE ESTRATEGICO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LÍNEA ESTRATÉGICA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ACCIONES</a:t>
                      </a:r>
                      <a:r>
                        <a:rPr lang="es-CO" sz="18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CO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190181"/>
                  </a:ext>
                </a:extLst>
              </a:tr>
              <a:tr h="135575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FOMENTO DE LA PARTICIPACION EN LA VIDA PUBLICA  Y EN LA CONSOLIDACION DE CULTURA  DE LA SOLIDARIDAD Y LA CONVIVENCIA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FOMENTO DE LA PARTICIPACIÓN Y VIDA DEMOCRÁTICA JUVENIL 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apoyo al plan de acción de los </a:t>
                      </a:r>
                      <a:r>
                        <a:rPr lang="es-E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cmj</a:t>
                      </a:r>
                      <a:r>
                        <a:rPr lang="es-E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CO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Puesta en marcha de sistema municipal de juventud </a:t>
                      </a:r>
                      <a:endParaRPr lang="es-CO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Reactivación y adecuación Casa de la Juventud – Estrategia Parche </a:t>
                      </a:r>
                      <a:r>
                        <a:rPr lang="es-ES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</a:t>
                      </a:r>
                      <a:r>
                        <a:rPr lang="es-E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’ todos.</a:t>
                      </a:r>
                      <a:endParaRPr lang="es-CO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603458"/>
                  </a:ext>
                </a:extLst>
              </a:tr>
              <a:tr h="191169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GARANTÍA DE LOS DERECHOS FUNDAMENTALES DE LOS JÓVENES DESDE UN RECOCIMIENTO DIFERENCIAL 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SERVICIO DE SALUD PARA LOS JOVENES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SERVICIO DE EDUCACIÓN PARA LOS JOVENES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SERVICIO DE SEGURIDAD PARA LOS JOVENES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Puesta en marcha de la Estrategia de Servicios Amigables.</a:t>
                      </a:r>
                      <a:endParaRPr lang="es-CO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•Puesta en marcha del Centro Escucha (estrategia para mitigación del Consumo SPA).</a:t>
                      </a:r>
                      <a:endParaRPr lang="es-CO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•Continuidad con el programa de becas para estudiantes universitarios sobresalientes. </a:t>
                      </a:r>
                      <a:endParaRPr lang="es-CO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•Implementación de acciones para la garantía de derechos </a:t>
                      </a:r>
                      <a:endParaRPr lang="es-CO" sz="105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 panose="020B0604020202020204" pitchFamily="34" charset="0"/>
                      </a:endParaRP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23286"/>
                  </a:ext>
                </a:extLst>
              </a:tr>
              <a:tr h="158578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OPORTUNIDADES ECONÓMICAS   PARA EL DESARROLLO DE LA VIDA PRODUCTIVA DE LOS JÓVENES.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OPORTUNIDADES DE EMPLEO ASOCIATIVIDAD Y EMPRENDERISMO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Servicio de asistencia técnica para el fortalecimiento de las Redes Regionales de Emprendimiento, Apoyo a actividades de Ciencia, Tecnología e Innovación para impulsar el crecimiento económico, Espacios de promoción empresarial. </a:t>
                      </a:r>
                      <a:endParaRPr lang="es-CO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•(Se han realizado ferias, inscripciones de hojas de vida, gestión con Impulsa para licencias de software y acompañamiento a empresas -focalizar población joven)</a:t>
                      </a:r>
                      <a:endParaRPr lang="es-CO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425218"/>
                  </a:ext>
                </a:extLst>
              </a:tr>
              <a:tr h="157187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AMPLIACIÓN DE OPORTUNIDADES ARTÍSTICAS Y DEPORTIVAS PARA EL DESARROLLO LIBRE DE LA PERSONALIDAD DE LOS JÓVENES  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OPORTUNIDADES ARTÍSTICAS Y DEPORTIVAS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Banda sinfónica juvenil </a:t>
                      </a:r>
                      <a:endParaRPr lang="es-CO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•Mantenimiento de espacios deportivos </a:t>
                      </a:r>
                      <a:endParaRPr lang="es-CO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•Campamento juvenil.</a:t>
                      </a:r>
                      <a:endParaRPr lang="es-CO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 panose="020B0604020202020204" pitchFamily="34" charset="0"/>
                      </a:endParaRPr>
                    </a:p>
                  </a:txBody>
                  <a:tcPr marL="6456" marR="6456" marT="64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2417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316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adroTexto 45"/>
          <p:cNvSpPr txBox="1"/>
          <p:nvPr/>
        </p:nvSpPr>
        <p:spPr>
          <a:xfrm>
            <a:off x="4333387" y="4058380"/>
            <a:ext cx="2007042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dirty="0"/>
              <a:t>Garantía de los derechos fundamentales de los jóvenes desde un reconocimiento diferencial 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46" name="CuadroTexto 42"/>
          <p:cNvSpPr txBox="1"/>
          <p:nvPr/>
        </p:nvSpPr>
        <p:spPr>
          <a:xfrm>
            <a:off x="265353" y="1924959"/>
            <a:ext cx="2565955" cy="830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O" sz="1200" dirty="0"/>
              <a:t>Fomento de la participación en la vida pública y en la consolidación de cultura de la solidaridad y la convivencia </a:t>
            </a:r>
            <a:endParaRPr lang="en-US" sz="1200" dirty="0">
              <a:solidFill>
                <a:prstClr val="black"/>
              </a:solidFill>
            </a:endParaRPr>
          </a:p>
        </p:txBody>
      </p: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E83DDC7C-AC96-4620-B025-C2B69ACBF93D}"/>
              </a:ext>
            </a:extLst>
          </p:cNvPr>
          <p:cNvCxnSpPr>
            <a:cxnSpLocks/>
          </p:cNvCxnSpPr>
          <p:nvPr/>
        </p:nvCxnSpPr>
        <p:spPr>
          <a:xfrm>
            <a:off x="5806724" y="972611"/>
            <a:ext cx="0" cy="809694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upo 1"/>
          <p:cNvGrpSpPr/>
          <p:nvPr/>
        </p:nvGrpSpPr>
        <p:grpSpPr>
          <a:xfrm>
            <a:off x="1743150" y="2431023"/>
            <a:ext cx="2909048" cy="2381863"/>
            <a:chOff x="1246098" y="2037266"/>
            <a:chExt cx="3663554" cy="2822052"/>
          </a:xfrm>
        </p:grpSpPr>
        <p:sp>
          <p:nvSpPr>
            <p:cNvPr id="8" name="7 Elipse"/>
            <p:cNvSpPr/>
            <p:nvPr/>
          </p:nvSpPr>
          <p:spPr>
            <a:xfrm>
              <a:off x="1246098" y="2037267"/>
              <a:ext cx="3648880" cy="282205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prstDash val="sys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dirty="0">
                  <a:solidFill>
                    <a:prstClr val="white"/>
                  </a:solidFill>
                </a:rPr>
                <a:t> </a:t>
              </a:r>
            </a:p>
          </p:txBody>
        </p:sp>
        <p:grpSp>
          <p:nvGrpSpPr>
            <p:cNvPr id="105" name="Grupo 104">
              <a:extLst>
                <a:ext uri="{FF2B5EF4-FFF2-40B4-BE49-F238E27FC236}">
                  <a16:creationId xmlns:a16="http://schemas.microsoft.com/office/drawing/2014/main" id="{04CEB8C6-572B-425E-9D1F-3D55BA900819}"/>
                </a:ext>
              </a:extLst>
            </p:cNvPr>
            <p:cNvGrpSpPr/>
            <p:nvPr/>
          </p:nvGrpSpPr>
          <p:grpSpPr>
            <a:xfrm>
              <a:off x="1283512" y="2037266"/>
              <a:ext cx="3626140" cy="2810905"/>
              <a:chOff x="1207012" y="1308505"/>
              <a:chExt cx="3753885" cy="3603481"/>
            </a:xfrm>
          </p:grpSpPr>
          <p:sp>
            <p:nvSpPr>
              <p:cNvPr id="29" name="28 Flecha abajo"/>
              <p:cNvSpPr/>
              <p:nvPr/>
            </p:nvSpPr>
            <p:spPr>
              <a:xfrm flipV="1">
                <a:off x="2886249" y="1308505"/>
                <a:ext cx="339473" cy="1527748"/>
              </a:xfrm>
              <a:custGeom>
                <a:avLst/>
                <a:gdLst>
                  <a:gd name="connsiteX0" fmla="*/ 0 w 482567"/>
                  <a:gd name="connsiteY0" fmla="*/ 462574 h 703857"/>
                  <a:gd name="connsiteX1" fmla="*/ 120642 w 482567"/>
                  <a:gd name="connsiteY1" fmla="*/ 462574 h 703857"/>
                  <a:gd name="connsiteX2" fmla="*/ 120642 w 482567"/>
                  <a:gd name="connsiteY2" fmla="*/ 0 h 703857"/>
                  <a:gd name="connsiteX3" fmla="*/ 361925 w 482567"/>
                  <a:gd name="connsiteY3" fmla="*/ 0 h 703857"/>
                  <a:gd name="connsiteX4" fmla="*/ 361925 w 482567"/>
                  <a:gd name="connsiteY4" fmla="*/ 462574 h 703857"/>
                  <a:gd name="connsiteX5" fmla="*/ 482567 w 482567"/>
                  <a:gd name="connsiteY5" fmla="*/ 462574 h 703857"/>
                  <a:gd name="connsiteX6" fmla="*/ 241284 w 482567"/>
                  <a:gd name="connsiteY6" fmla="*/ 703857 h 703857"/>
                  <a:gd name="connsiteX7" fmla="*/ 0 w 482567"/>
                  <a:gd name="connsiteY7" fmla="*/ 462574 h 703857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120642 w 482567"/>
                  <a:gd name="connsiteY2" fmla="*/ 994867 h 1698724"/>
                  <a:gd name="connsiteX3" fmla="*/ 237567 w 482567"/>
                  <a:gd name="connsiteY3" fmla="*/ 0 h 1698724"/>
                  <a:gd name="connsiteX4" fmla="*/ 361925 w 482567"/>
                  <a:gd name="connsiteY4" fmla="*/ 1457441 h 1698724"/>
                  <a:gd name="connsiteX5" fmla="*/ 482567 w 482567"/>
                  <a:gd name="connsiteY5" fmla="*/ 1457441 h 1698724"/>
                  <a:gd name="connsiteX6" fmla="*/ 241284 w 482567"/>
                  <a:gd name="connsiteY6" fmla="*/ 1698724 h 1698724"/>
                  <a:gd name="connsiteX7" fmla="*/ 0 w 482567"/>
                  <a:gd name="connsiteY7" fmla="*/ 1457441 h 1698724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237567 w 482567"/>
                  <a:gd name="connsiteY2" fmla="*/ 0 h 1698724"/>
                  <a:gd name="connsiteX3" fmla="*/ 361925 w 482567"/>
                  <a:gd name="connsiteY3" fmla="*/ 1457441 h 1698724"/>
                  <a:gd name="connsiteX4" fmla="*/ 482567 w 482567"/>
                  <a:gd name="connsiteY4" fmla="*/ 1457441 h 1698724"/>
                  <a:gd name="connsiteX5" fmla="*/ 241284 w 482567"/>
                  <a:gd name="connsiteY5" fmla="*/ 1698724 h 1698724"/>
                  <a:gd name="connsiteX6" fmla="*/ 0 w 482567"/>
                  <a:gd name="connsiteY6" fmla="*/ 1457441 h 1698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2567" h="1698724">
                    <a:moveTo>
                      <a:pt x="0" y="1457441"/>
                    </a:moveTo>
                    <a:lnTo>
                      <a:pt x="120642" y="1457441"/>
                    </a:lnTo>
                    <a:lnTo>
                      <a:pt x="237567" y="0"/>
                    </a:lnTo>
                    <a:lnTo>
                      <a:pt x="361925" y="1457441"/>
                    </a:lnTo>
                    <a:lnTo>
                      <a:pt x="482567" y="1457441"/>
                    </a:lnTo>
                    <a:lnTo>
                      <a:pt x="241284" y="1698724"/>
                    </a:lnTo>
                    <a:lnTo>
                      <a:pt x="0" y="1457441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38100" dist="63500" dir="5400000" sx="102000" sy="102000" algn="ctr" rotWithShape="0">
                  <a:schemeClr val="tx1"/>
                </a:outerShdw>
              </a:effectLst>
              <a:scene3d>
                <a:camera prst="orthographicFront"/>
                <a:lightRig rig="threePt" dir="t"/>
              </a:scene3d>
              <a:sp3d extrusionH="158750" prstMaterial="plastic">
                <a:bevelT w="57150" h="44450"/>
                <a:bevelB w="50800" h="0"/>
                <a:extrusionClr>
                  <a:schemeClr val="accent5">
                    <a:lumMod val="75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28 Flecha abajo"/>
              <p:cNvSpPr/>
              <p:nvPr/>
            </p:nvSpPr>
            <p:spPr>
              <a:xfrm rot="5400000" flipV="1">
                <a:off x="3757926" y="2065793"/>
                <a:ext cx="527163" cy="1878779"/>
              </a:xfrm>
              <a:custGeom>
                <a:avLst/>
                <a:gdLst>
                  <a:gd name="connsiteX0" fmla="*/ 0 w 482567"/>
                  <a:gd name="connsiteY0" fmla="*/ 462574 h 703857"/>
                  <a:gd name="connsiteX1" fmla="*/ 120642 w 482567"/>
                  <a:gd name="connsiteY1" fmla="*/ 462574 h 703857"/>
                  <a:gd name="connsiteX2" fmla="*/ 120642 w 482567"/>
                  <a:gd name="connsiteY2" fmla="*/ 0 h 703857"/>
                  <a:gd name="connsiteX3" fmla="*/ 361925 w 482567"/>
                  <a:gd name="connsiteY3" fmla="*/ 0 h 703857"/>
                  <a:gd name="connsiteX4" fmla="*/ 361925 w 482567"/>
                  <a:gd name="connsiteY4" fmla="*/ 462574 h 703857"/>
                  <a:gd name="connsiteX5" fmla="*/ 482567 w 482567"/>
                  <a:gd name="connsiteY5" fmla="*/ 462574 h 703857"/>
                  <a:gd name="connsiteX6" fmla="*/ 241284 w 482567"/>
                  <a:gd name="connsiteY6" fmla="*/ 703857 h 703857"/>
                  <a:gd name="connsiteX7" fmla="*/ 0 w 482567"/>
                  <a:gd name="connsiteY7" fmla="*/ 462574 h 703857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120642 w 482567"/>
                  <a:gd name="connsiteY2" fmla="*/ 994867 h 1698724"/>
                  <a:gd name="connsiteX3" fmla="*/ 237567 w 482567"/>
                  <a:gd name="connsiteY3" fmla="*/ 0 h 1698724"/>
                  <a:gd name="connsiteX4" fmla="*/ 361925 w 482567"/>
                  <a:gd name="connsiteY4" fmla="*/ 1457441 h 1698724"/>
                  <a:gd name="connsiteX5" fmla="*/ 482567 w 482567"/>
                  <a:gd name="connsiteY5" fmla="*/ 1457441 h 1698724"/>
                  <a:gd name="connsiteX6" fmla="*/ 241284 w 482567"/>
                  <a:gd name="connsiteY6" fmla="*/ 1698724 h 1698724"/>
                  <a:gd name="connsiteX7" fmla="*/ 0 w 482567"/>
                  <a:gd name="connsiteY7" fmla="*/ 1457441 h 1698724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237567 w 482567"/>
                  <a:gd name="connsiteY2" fmla="*/ 0 h 1698724"/>
                  <a:gd name="connsiteX3" fmla="*/ 361925 w 482567"/>
                  <a:gd name="connsiteY3" fmla="*/ 1457441 h 1698724"/>
                  <a:gd name="connsiteX4" fmla="*/ 482567 w 482567"/>
                  <a:gd name="connsiteY4" fmla="*/ 1457441 h 1698724"/>
                  <a:gd name="connsiteX5" fmla="*/ 241284 w 482567"/>
                  <a:gd name="connsiteY5" fmla="*/ 1698724 h 1698724"/>
                  <a:gd name="connsiteX6" fmla="*/ 0 w 482567"/>
                  <a:gd name="connsiteY6" fmla="*/ 1457441 h 1698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2567" h="1698724">
                    <a:moveTo>
                      <a:pt x="0" y="1457441"/>
                    </a:moveTo>
                    <a:lnTo>
                      <a:pt x="120642" y="1457441"/>
                    </a:lnTo>
                    <a:lnTo>
                      <a:pt x="237567" y="0"/>
                    </a:lnTo>
                    <a:lnTo>
                      <a:pt x="361925" y="1457441"/>
                    </a:lnTo>
                    <a:lnTo>
                      <a:pt x="482567" y="1457441"/>
                    </a:lnTo>
                    <a:lnTo>
                      <a:pt x="241284" y="1698724"/>
                    </a:lnTo>
                    <a:lnTo>
                      <a:pt x="0" y="1457441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38100" dist="63500" dir="5400000" sx="102000" sy="102000" algn="ctr" rotWithShape="0">
                  <a:schemeClr val="tx1"/>
                </a:outerShdw>
              </a:effectLst>
              <a:scene3d>
                <a:camera prst="orthographicFront"/>
                <a:lightRig rig="threePt" dir="t"/>
              </a:scene3d>
              <a:sp3d extrusionH="158750" prstMaterial="plastic">
                <a:bevelT w="57150" h="44450"/>
                <a:bevelB w="50800" h="0"/>
                <a:extrusionClr>
                  <a:schemeClr val="accent5">
                    <a:lumMod val="75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28 Flecha abajo"/>
              <p:cNvSpPr/>
              <p:nvPr/>
            </p:nvSpPr>
            <p:spPr>
              <a:xfrm rot="16200000" flipV="1">
                <a:off x="1828748" y="2104117"/>
                <a:ext cx="542906" cy="1786378"/>
              </a:xfrm>
              <a:custGeom>
                <a:avLst/>
                <a:gdLst>
                  <a:gd name="connsiteX0" fmla="*/ 0 w 482567"/>
                  <a:gd name="connsiteY0" fmla="*/ 462574 h 703857"/>
                  <a:gd name="connsiteX1" fmla="*/ 120642 w 482567"/>
                  <a:gd name="connsiteY1" fmla="*/ 462574 h 703857"/>
                  <a:gd name="connsiteX2" fmla="*/ 120642 w 482567"/>
                  <a:gd name="connsiteY2" fmla="*/ 0 h 703857"/>
                  <a:gd name="connsiteX3" fmla="*/ 361925 w 482567"/>
                  <a:gd name="connsiteY3" fmla="*/ 0 h 703857"/>
                  <a:gd name="connsiteX4" fmla="*/ 361925 w 482567"/>
                  <a:gd name="connsiteY4" fmla="*/ 462574 h 703857"/>
                  <a:gd name="connsiteX5" fmla="*/ 482567 w 482567"/>
                  <a:gd name="connsiteY5" fmla="*/ 462574 h 703857"/>
                  <a:gd name="connsiteX6" fmla="*/ 241284 w 482567"/>
                  <a:gd name="connsiteY6" fmla="*/ 703857 h 703857"/>
                  <a:gd name="connsiteX7" fmla="*/ 0 w 482567"/>
                  <a:gd name="connsiteY7" fmla="*/ 462574 h 703857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120642 w 482567"/>
                  <a:gd name="connsiteY2" fmla="*/ 994867 h 1698724"/>
                  <a:gd name="connsiteX3" fmla="*/ 237567 w 482567"/>
                  <a:gd name="connsiteY3" fmla="*/ 0 h 1698724"/>
                  <a:gd name="connsiteX4" fmla="*/ 361925 w 482567"/>
                  <a:gd name="connsiteY4" fmla="*/ 1457441 h 1698724"/>
                  <a:gd name="connsiteX5" fmla="*/ 482567 w 482567"/>
                  <a:gd name="connsiteY5" fmla="*/ 1457441 h 1698724"/>
                  <a:gd name="connsiteX6" fmla="*/ 241284 w 482567"/>
                  <a:gd name="connsiteY6" fmla="*/ 1698724 h 1698724"/>
                  <a:gd name="connsiteX7" fmla="*/ 0 w 482567"/>
                  <a:gd name="connsiteY7" fmla="*/ 1457441 h 1698724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237567 w 482567"/>
                  <a:gd name="connsiteY2" fmla="*/ 0 h 1698724"/>
                  <a:gd name="connsiteX3" fmla="*/ 361925 w 482567"/>
                  <a:gd name="connsiteY3" fmla="*/ 1457441 h 1698724"/>
                  <a:gd name="connsiteX4" fmla="*/ 482567 w 482567"/>
                  <a:gd name="connsiteY4" fmla="*/ 1457441 h 1698724"/>
                  <a:gd name="connsiteX5" fmla="*/ 241284 w 482567"/>
                  <a:gd name="connsiteY5" fmla="*/ 1698724 h 1698724"/>
                  <a:gd name="connsiteX6" fmla="*/ 0 w 482567"/>
                  <a:gd name="connsiteY6" fmla="*/ 1457441 h 1698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2567" h="1698724">
                    <a:moveTo>
                      <a:pt x="0" y="1457441"/>
                    </a:moveTo>
                    <a:lnTo>
                      <a:pt x="120642" y="1457441"/>
                    </a:lnTo>
                    <a:lnTo>
                      <a:pt x="237567" y="0"/>
                    </a:lnTo>
                    <a:lnTo>
                      <a:pt x="361925" y="1457441"/>
                    </a:lnTo>
                    <a:lnTo>
                      <a:pt x="482567" y="1457441"/>
                    </a:lnTo>
                    <a:lnTo>
                      <a:pt x="241284" y="1698724"/>
                    </a:lnTo>
                    <a:lnTo>
                      <a:pt x="0" y="1457441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38100" dist="63500" dir="5400000" sx="102000" sy="102000" algn="ctr" rotWithShape="0">
                  <a:schemeClr val="tx1"/>
                </a:outerShdw>
              </a:effectLst>
              <a:scene3d>
                <a:camera prst="orthographicFront"/>
                <a:lightRig rig="threePt" dir="t"/>
              </a:scene3d>
              <a:sp3d extrusionH="158750" prstMaterial="plastic">
                <a:bevelT w="57150" h="44450"/>
                <a:bevelB w="50800" h="0"/>
                <a:extrusionClr>
                  <a:schemeClr val="accent5">
                    <a:lumMod val="75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28 Flecha abajo"/>
              <p:cNvSpPr/>
              <p:nvPr/>
            </p:nvSpPr>
            <p:spPr>
              <a:xfrm rot="10800000" flipV="1">
                <a:off x="2886250" y="3016220"/>
                <a:ext cx="316212" cy="1895766"/>
              </a:xfrm>
              <a:custGeom>
                <a:avLst/>
                <a:gdLst>
                  <a:gd name="connsiteX0" fmla="*/ 0 w 482567"/>
                  <a:gd name="connsiteY0" fmla="*/ 462574 h 703857"/>
                  <a:gd name="connsiteX1" fmla="*/ 120642 w 482567"/>
                  <a:gd name="connsiteY1" fmla="*/ 462574 h 703857"/>
                  <a:gd name="connsiteX2" fmla="*/ 120642 w 482567"/>
                  <a:gd name="connsiteY2" fmla="*/ 0 h 703857"/>
                  <a:gd name="connsiteX3" fmla="*/ 361925 w 482567"/>
                  <a:gd name="connsiteY3" fmla="*/ 0 h 703857"/>
                  <a:gd name="connsiteX4" fmla="*/ 361925 w 482567"/>
                  <a:gd name="connsiteY4" fmla="*/ 462574 h 703857"/>
                  <a:gd name="connsiteX5" fmla="*/ 482567 w 482567"/>
                  <a:gd name="connsiteY5" fmla="*/ 462574 h 703857"/>
                  <a:gd name="connsiteX6" fmla="*/ 241284 w 482567"/>
                  <a:gd name="connsiteY6" fmla="*/ 703857 h 703857"/>
                  <a:gd name="connsiteX7" fmla="*/ 0 w 482567"/>
                  <a:gd name="connsiteY7" fmla="*/ 462574 h 703857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120642 w 482567"/>
                  <a:gd name="connsiteY2" fmla="*/ 994867 h 1698724"/>
                  <a:gd name="connsiteX3" fmla="*/ 237567 w 482567"/>
                  <a:gd name="connsiteY3" fmla="*/ 0 h 1698724"/>
                  <a:gd name="connsiteX4" fmla="*/ 361925 w 482567"/>
                  <a:gd name="connsiteY4" fmla="*/ 1457441 h 1698724"/>
                  <a:gd name="connsiteX5" fmla="*/ 482567 w 482567"/>
                  <a:gd name="connsiteY5" fmla="*/ 1457441 h 1698724"/>
                  <a:gd name="connsiteX6" fmla="*/ 241284 w 482567"/>
                  <a:gd name="connsiteY6" fmla="*/ 1698724 h 1698724"/>
                  <a:gd name="connsiteX7" fmla="*/ 0 w 482567"/>
                  <a:gd name="connsiteY7" fmla="*/ 1457441 h 1698724"/>
                  <a:gd name="connsiteX0" fmla="*/ 0 w 482567"/>
                  <a:gd name="connsiteY0" fmla="*/ 1457441 h 1698724"/>
                  <a:gd name="connsiteX1" fmla="*/ 120642 w 482567"/>
                  <a:gd name="connsiteY1" fmla="*/ 1457441 h 1698724"/>
                  <a:gd name="connsiteX2" fmla="*/ 237567 w 482567"/>
                  <a:gd name="connsiteY2" fmla="*/ 0 h 1698724"/>
                  <a:gd name="connsiteX3" fmla="*/ 361925 w 482567"/>
                  <a:gd name="connsiteY3" fmla="*/ 1457441 h 1698724"/>
                  <a:gd name="connsiteX4" fmla="*/ 482567 w 482567"/>
                  <a:gd name="connsiteY4" fmla="*/ 1457441 h 1698724"/>
                  <a:gd name="connsiteX5" fmla="*/ 241284 w 482567"/>
                  <a:gd name="connsiteY5" fmla="*/ 1698724 h 1698724"/>
                  <a:gd name="connsiteX6" fmla="*/ 0 w 482567"/>
                  <a:gd name="connsiteY6" fmla="*/ 1457441 h 1698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82567" h="1698724">
                    <a:moveTo>
                      <a:pt x="0" y="1457441"/>
                    </a:moveTo>
                    <a:lnTo>
                      <a:pt x="120642" y="1457441"/>
                    </a:lnTo>
                    <a:lnTo>
                      <a:pt x="237567" y="0"/>
                    </a:lnTo>
                    <a:lnTo>
                      <a:pt x="361925" y="1457441"/>
                    </a:lnTo>
                    <a:lnTo>
                      <a:pt x="482567" y="1457441"/>
                    </a:lnTo>
                    <a:lnTo>
                      <a:pt x="241284" y="1698724"/>
                    </a:lnTo>
                    <a:lnTo>
                      <a:pt x="0" y="1457441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38100" dist="63500" dir="5400000" sx="102000" sy="102000" algn="ctr" rotWithShape="0">
                  <a:schemeClr val="tx1"/>
                </a:outerShdw>
              </a:effectLst>
              <a:scene3d>
                <a:camera prst="orthographicFront"/>
                <a:lightRig rig="threePt" dir="t"/>
              </a:scene3d>
              <a:sp3d extrusionH="158750" prstMaterial="plastic">
                <a:bevelT w="57150" h="44450"/>
                <a:bevelB w="50800" h="0"/>
                <a:extrusionClr>
                  <a:schemeClr val="accent5">
                    <a:lumMod val="75000"/>
                  </a:schemeClr>
                </a:extrusion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>
                  <a:solidFill>
                    <a:prstClr val="white"/>
                  </a:solidFill>
                </a:endParaRPr>
              </a:p>
            </p:txBody>
          </p:sp>
        </p:grpSp>
      </p:grpSp>
      <p:pic>
        <p:nvPicPr>
          <p:cNvPr id="60" name="59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2" r="65215" b="50540"/>
          <a:stretch/>
        </p:blipFill>
        <p:spPr>
          <a:xfrm>
            <a:off x="7419230" y="1984031"/>
            <a:ext cx="552223" cy="991552"/>
          </a:xfrm>
          <a:prstGeom prst="rect">
            <a:avLst/>
          </a:prstGeom>
        </p:spPr>
      </p:pic>
      <p:grpSp>
        <p:nvGrpSpPr>
          <p:cNvPr id="75" name="74 Grupo"/>
          <p:cNvGrpSpPr/>
          <p:nvPr/>
        </p:nvGrpSpPr>
        <p:grpSpPr>
          <a:xfrm>
            <a:off x="5505379" y="301123"/>
            <a:ext cx="602086" cy="1086787"/>
            <a:chOff x="8802805" y="794376"/>
            <a:chExt cx="575360" cy="795338"/>
          </a:xfrm>
        </p:grpSpPr>
        <p:pic>
          <p:nvPicPr>
            <p:cNvPr id="57" name="56 Imagen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3719" b="50000"/>
            <a:stretch/>
          </p:blipFill>
          <p:spPr>
            <a:xfrm>
              <a:off x="8802805" y="794376"/>
              <a:ext cx="468334" cy="795338"/>
            </a:xfrm>
            <a:prstGeom prst="rect">
              <a:avLst/>
            </a:prstGeom>
          </p:spPr>
        </p:pic>
        <p:sp>
          <p:nvSpPr>
            <p:cNvPr id="58" name="57 Elipse"/>
            <p:cNvSpPr/>
            <p:nvPr/>
          </p:nvSpPr>
          <p:spPr>
            <a:xfrm>
              <a:off x="9271139" y="1330293"/>
              <a:ext cx="107026" cy="13002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28575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prstClr val="white"/>
                </a:solidFill>
              </a:endParaRPr>
            </a:p>
          </p:txBody>
        </p:sp>
      </p:grpSp>
      <p:sp>
        <p:nvSpPr>
          <p:cNvPr id="79" name="78 CuadroTexto"/>
          <p:cNvSpPr txBox="1"/>
          <p:nvPr/>
        </p:nvSpPr>
        <p:spPr>
          <a:xfrm>
            <a:off x="8254121" y="2081330"/>
            <a:ext cx="32630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600" b="1" dirty="0">
                <a:solidFill>
                  <a:prstClr val="black"/>
                </a:solidFill>
              </a:rPr>
              <a:t>Avance porcentual por Eje.</a:t>
            </a:r>
          </a:p>
        </p:txBody>
      </p:sp>
      <p:sp>
        <p:nvSpPr>
          <p:cNvPr id="89" name="72 Elipse">
            <a:extLst>
              <a:ext uri="{FF2B5EF4-FFF2-40B4-BE49-F238E27FC236}">
                <a16:creationId xmlns:a16="http://schemas.microsoft.com/office/drawing/2014/main" id="{24A7A6E4-19D7-45AD-8833-9AD3BC5D6851}"/>
              </a:ext>
            </a:extLst>
          </p:cNvPr>
          <p:cNvSpPr/>
          <p:nvPr/>
        </p:nvSpPr>
        <p:spPr>
          <a:xfrm>
            <a:off x="7936030" y="2583634"/>
            <a:ext cx="123192" cy="229219"/>
          </a:xfrm>
          <a:prstGeom prst="ellipse">
            <a:avLst/>
          </a:prstGeom>
          <a:solidFill>
            <a:srgbClr val="922C7E"/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prstClr val="white"/>
              </a:solidFill>
            </a:endParaRPr>
          </a:p>
        </p:txBody>
      </p:sp>
      <p:sp>
        <p:nvSpPr>
          <p:cNvPr id="43" name="CuadroTexto 1"/>
          <p:cNvSpPr txBox="1"/>
          <p:nvPr/>
        </p:nvSpPr>
        <p:spPr>
          <a:xfrm>
            <a:off x="96426" y="4004487"/>
            <a:ext cx="164183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dirty="0"/>
              <a:t>Ampliación de oportunidades artísticas y deportivas para el desarrollo libre de la personalidad de los jóvenes 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1" name="Flecha: cheurón 10">
            <a:extLst>
              <a:ext uri="{FF2B5EF4-FFF2-40B4-BE49-F238E27FC236}">
                <a16:creationId xmlns:a16="http://schemas.microsoft.com/office/drawing/2014/main" id="{416C6BA8-C92E-4729-BED1-EC2214AD7DF0}"/>
              </a:ext>
            </a:extLst>
          </p:cNvPr>
          <p:cNvSpPr/>
          <p:nvPr/>
        </p:nvSpPr>
        <p:spPr>
          <a:xfrm rot="5400000">
            <a:off x="7796829" y="535956"/>
            <a:ext cx="299085" cy="917084"/>
          </a:xfrm>
          <a:prstGeom prst="chevron">
            <a:avLst/>
          </a:prstGeom>
          <a:solidFill>
            <a:srgbClr val="02ABE5"/>
          </a:solidFill>
          <a:ln w="28575">
            <a:solidFill>
              <a:schemeClr val="tx1"/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prstClr val="black"/>
              </a:solidFill>
            </a:endParaRPr>
          </a:p>
        </p:txBody>
      </p:sp>
      <p:sp>
        <p:nvSpPr>
          <p:cNvPr id="90" name="Flecha: cheurón 89">
            <a:extLst>
              <a:ext uri="{FF2B5EF4-FFF2-40B4-BE49-F238E27FC236}">
                <a16:creationId xmlns:a16="http://schemas.microsoft.com/office/drawing/2014/main" id="{65357AE7-2C1E-4764-99FD-E9E49C208AC8}"/>
              </a:ext>
            </a:extLst>
          </p:cNvPr>
          <p:cNvSpPr/>
          <p:nvPr/>
        </p:nvSpPr>
        <p:spPr>
          <a:xfrm rot="5400000">
            <a:off x="10804704" y="2243410"/>
            <a:ext cx="299085" cy="917084"/>
          </a:xfrm>
          <a:prstGeom prst="chevron">
            <a:avLst/>
          </a:prstGeom>
          <a:solidFill>
            <a:srgbClr val="A3258F"/>
          </a:solidFill>
          <a:ln w="28575">
            <a:solidFill>
              <a:schemeClr val="tx1"/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prstClr val="black"/>
              </a:solidFill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EE26C29-EB60-4B99-8A7D-EF6958112ADD}"/>
              </a:ext>
            </a:extLst>
          </p:cNvPr>
          <p:cNvSpPr txBox="1"/>
          <p:nvPr/>
        </p:nvSpPr>
        <p:spPr>
          <a:xfrm>
            <a:off x="6265508" y="135787"/>
            <a:ext cx="5170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600" b="1" dirty="0"/>
              <a:t>El avance de implementación de la Política Publica de “Juventud Construyendo Ciudad” 2014 - 2024</a:t>
            </a:r>
            <a:endParaRPr lang="es-CO" sz="1600" b="1" dirty="0"/>
          </a:p>
        </p:txBody>
      </p: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id="{4037C399-D817-4680-8C3B-80C6C1627812}"/>
              </a:ext>
            </a:extLst>
          </p:cNvPr>
          <p:cNvCxnSpPr>
            <a:cxnSpLocks/>
          </p:cNvCxnSpPr>
          <p:nvPr/>
        </p:nvCxnSpPr>
        <p:spPr>
          <a:xfrm flipH="1">
            <a:off x="5806724" y="1800204"/>
            <a:ext cx="3009660" cy="0"/>
          </a:xfrm>
          <a:prstGeom prst="line">
            <a:avLst/>
          </a:prstGeom>
          <a:ln w="28575">
            <a:solidFill>
              <a:srgbClr val="05ACD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uadroTexto 46"/>
          <p:cNvSpPr txBox="1"/>
          <p:nvPr/>
        </p:nvSpPr>
        <p:spPr>
          <a:xfrm>
            <a:off x="572953" y="5689034"/>
            <a:ext cx="2487929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1200" dirty="0"/>
              <a:t>Oportunidades Económicas Para El Desarrollo De La Vida Productiva De Los Jóvenes 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1C2C2778-B45A-4EA5-8FEE-A46E9AAA6000}"/>
              </a:ext>
            </a:extLst>
          </p:cNvPr>
          <p:cNvSpPr/>
          <p:nvPr/>
        </p:nvSpPr>
        <p:spPr>
          <a:xfrm>
            <a:off x="6810486" y="972611"/>
            <a:ext cx="22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89,49%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84" y="1644386"/>
            <a:ext cx="815560" cy="81556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6874" y="3187036"/>
            <a:ext cx="839408" cy="751932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76319" y="4921964"/>
            <a:ext cx="1226094" cy="695335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1002" y="3235287"/>
            <a:ext cx="786463" cy="745851"/>
          </a:xfrm>
          <a:prstGeom prst="rect">
            <a:avLst/>
          </a:prstGeom>
        </p:spPr>
      </p:pic>
      <p:sp>
        <p:nvSpPr>
          <p:cNvPr id="51" name="CuadroTexto 50"/>
          <p:cNvSpPr txBox="1"/>
          <p:nvPr/>
        </p:nvSpPr>
        <p:spPr>
          <a:xfrm>
            <a:off x="3622972" y="6012199"/>
            <a:ext cx="2785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00B050"/>
                </a:solidFill>
              </a:rPr>
              <a:t>Rango Máximo esperado 100%</a:t>
            </a:r>
          </a:p>
        </p:txBody>
      </p:sp>
      <p:sp>
        <p:nvSpPr>
          <p:cNvPr id="52" name="CuadroTexto 51"/>
          <p:cNvSpPr txBox="1"/>
          <p:nvPr/>
        </p:nvSpPr>
        <p:spPr>
          <a:xfrm>
            <a:off x="867905" y="116093"/>
            <a:ext cx="4018493" cy="584775"/>
          </a:xfrm>
          <a:prstGeom prst="rect">
            <a:avLst/>
          </a:prstGeom>
          <a:solidFill>
            <a:srgbClr val="FF00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latin typeface="Bradley Hand ITC" panose="03070402050302030203" pitchFamily="66" charset="0"/>
              </a:rPr>
              <a:t>JUVENTUD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1067920" y="3426342"/>
            <a:ext cx="1011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" dirty="0"/>
              <a:t>la consolidación de cultura de la solidaridad y la convivencia  </a:t>
            </a:r>
          </a:p>
          <a:p>
            <a:endParaRPr lang="es-CO" sz="600" dirty="0"/>
          </a:p>
        </p:txBody>
      </p:sp>
      <p:graphicFrame>
        <p:nvGraphicFramePr>
          <p:cNvPr id="56" name="Diagrama 55"/>
          <p:cNvGraphicFramePr/>
          <p:nvPr>
            <p:extLst>
              <p:ext uri="{D42A27DB-BD31-4B8C-83A1-F6EECF244321}">
                <p14:modId xmlns:p14="http://schemas.microsoft.com/office/powerpoint/2010/main" val="269906406"/>
              </p:ext>
            </p:extLst>
          </p:nvPr>
        </p:nvGraphicFramePr>
        <p:xfrm>
          <a:off x="6620931" y="3374542"/>
          <a:ext cx="5324295" cy="34375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61" name="Grupo 60"/>
          <p:cNvGrpSpPr/>
          <p:nvPr/>
        </p:nvGrpSpPr>
        <p:grpSpPr>
          <a:xfrm>
            <a:off x="8044725" y="4244870"/>
            <a:ext cx="1148708" cy="797529"/>
            <a:chOff x="98958" y="2005665"/>
            <a:chExt cx="1148708" cy="797529"/>
          </a:xfrm>
        </p:grpSpPr>
        <p:sp>
          <p:nvSpPr>
            <p:cNvPr id="62" name="Rectángulo redondeado 61"/>
            <p:cNvSpPr/>
            <p:nvPr/>
          </p:nvSpPr>
          <p:spPr>
            <a:xfrm>
              <a:off x="187687" y="2005665"/>
              <a:ext cx="955983" cy="715697"/>
            </a:xfrm>
            <a:prstGeom prst="roundRect">
              <a:avLst>
                <a:gd name="adj" fmla="val 10000"/>
              </a:avLst>
            </a:prstGeom>
            <a:no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CO"/>
            </a:p>
          </p:txBody>
        </p:sp>
        <p:sp>
          <p:nvSpPr>
            <p:cNvPr id="63" name="Rectángulo 62"/>
            <p:cNvSpPr/>
            <p:nvPr/>
          </p:nvSpPr>
          <p:spPr>
            <a:xfrm>
              <a:off x="98958" y="2129421"/>
              <a:ext cx="1148708" cy="6737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3660" tIns="55245" rIns="73660" bIns="55245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2400" b="1" dirty="0">
                  <a:solidFill>
                    <a:schemeClr val="tx1"/>
                  </a:solidFill>
                </a:rPr>
                <a:t>92</a:t>
              </a:r>
              <a:r>
                <a:rPr lang="es-CO" sz="2400" b="1" kern="1200" dirty="0">
                  <a:solidFill>
                    <a:schemeClr val="tx1"/>
                  </a:solidFill>
                </a:rPr>
                <a:t>,91 %</a:t>
              </a:r>
            </a:p>
          </p:txBody>
        </p:sp>
      </p:grpSp>
      <p:grpSp>
        <p:nvGrpSpPr>
          <p:cNvPr id="64" name="Grupo 63"/>
          <p:cNvGrpSpPr/>
          <p:nvPr/>
        </p:nvGrpSpPr>
        <p:grpSpPr>
          <a:xfrm>
            <a:off x="9369939" y="4213797"/>
            <a:ext cx="1140400" cy="828602"/>
            <a:chOff x="38170" y="2005665"/>
            <a:chExt cx="1140400" cy="828602"/>
          </a:xfrm>
        </p:grpSpPr>
        <p:sp>
          <p:nvSpPr>
            <p:cNvPr id="65" name="Rectángulo redondeado 64"/>
            <p:cNvSpPr/>
            <p:nvPr/>
          </p:nvSpPr>
          <p:spPr>
            <a:xfrm>
              <a:off x="187687" y="2005665"/>
              <a:ext cx="955983" cy="715697"/>
            </a:xfrm>
            <a:prstGeom prst="roundRect">
              <a:avLst>
                <a:gd name="adj" fmla="val 10000"/>
              </a:avLst>
            </a:prstGeom>
            <a:no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CO"/>
            </a:p>
          </p:txBody>
        </p:sp>
        <p:sp>
          <p:nvSpPr>
            <p:cNvPr id="66" name="Rectángulo 65"/>
            <p:cNvSpPr/>
            <p:nvPr/>
          </p:nvSpPr>
          <p:spPr>
            <a:xfrm>
              <a:off x="38170" y="2160494"/>
              <a:ext cx="1140400" cy="6737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3660" tIns="55245" rIns="73660" bIns="55245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2400" b="1" dirty="0">
                  <a:solidFill>
                    <a:schemeClr val="tx1"/>
                  </a:solidFill>
                </a:rPr>
                <a:t>87,02</a:t>
              </a:r>
              <a:r>
                <a:rPr lang="es-CO" sz="2400" b="1" kern="1200" dirty="0">
                  <a:solidFill>
                    <a:schemeClr val="tx1"/>
                  </a:solidFill>
                </a:rPr>
                <a:t> %</a:t>
              </a:r>
            </a:p>
          </p:txBody>
        </p:sp>
      </p:grpSp>
      <p:grpSp>
        <p:nvGrpSpPr>
          <p:cNvPr id="67" name="Grupo 66"/>
          <p:cNvGrpSpPr/>
          <p:nvPr/>
        </p:nvGrpSpPr>
        <p:grpSpPr>
          <a:xfrm>
            <a:off x="10755941" y="4247434"/>
            <a:ext cx="1143764" cy="794965"/>
            <a:chOff x="96066" y="2005665"/>
            <a:chExt cx="1143764" cy="794965"/>
          </a:xfrm>
        </p:grpSpPr>
        <p:sp>
          <p:nvSpPr>
            <p:cNvPr id="68" name="Rectángulo redondeado 67"/>
            <p:cNvSpPr/>
            <p:nvPr/>
          </p:nvSpPr>
          <p:spPr>
            <a:xfrm>
              <a:off x="187687" y="2005665"/>
              <a:ext cx="955983" cy="715697"/>
            </a:xfrm>
            <a:prstGeom prst="roundRect">
              <a:avLst>
                <a:gd name="adj" fmla="val 10000"/>
              </a:avLst>
            </a:prstGeom>
            <a:no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s-CO"/>
            </a:p>
          </p:txBody>
        </p:sp>
        <p:sp>
          <p:nvSpPr>
            <p:cNvPr id="69" name="Rectángulo 68"/>
            <p:cNvSpPr/>
            <p:nvPr/>
          </p:nvSpPr>
          <p:spPr>
            <a:xfrm>
              <a:off x="96066" y="2126857"/>
              <a:ext cx="1143764" cy="6737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3660" tIns="55245" rIns="73660" bIns="55245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2400" b="1" kern="1200" dirty="0">
                  <a:solidFill>
                    <a:schemeClr val="tx1"/>
                  </a:solidFill>
                </a:rPr>
                <a:t>87,69 %</a:t>
              </a:r>
            </a:p>
          </p:txBody>
        </p:sp>
      </p:grpSp>
      <p:sp>
        <p:nvSpPr>
          <p:cNvPr id="72" name="CuadroTexto 42"/>
          <p:cNvSpPr txBox="1"/>
          <p:nvPr/>
        </p:nvSpPr>
        <p:spPr>
          <a:xfrm>
            <a:off x="6710958" y="6246995"/>
            <a:ext cx="1039805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Cultura de convivencia</a:t>
            </a:r>
            <a:endParaRPr lang="en-US" sz="1200" dirty="0"/>
          </a:p>
        </p:txBody>
      </p:sp>
      <p:sp>
        <p:nvSpPr>
          <p:cNvPr id="76" name="CuadroTexto 45"/>
          <p:cNvSpPr txBox="1"/>
          <p:nvPr/>
        </p:nvSpPr>
        <p:spPr>
          <a:xfrm>
            <a:off x="8044724" y="6277773"/>
            <a:ext cx="1127316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100" dirty="0"/>
              <a:t>Reconocimiento Diferencial</a:t>
            </a:r>
            <a:endParaRPr lang="en-US" sz="1100" dirty="0"/>
          </a:p>
        </p:txBody>
      </p:sp>
      <p:sp>
        <p:nvSpPr>
          <p:cNvPr id="81" name="CuadroTexto 1"/>
          <p:cNvSpPr txBox="1"/>
          <p:nvPr/>
        </p:nvSpPr>
        <p:spPr>
          <a:xfrm>
            <a:off x="9384110" y="6246994"/>
            <a:ext cx="103245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Vida productiva</a:t>
            </a:r>
            <a:endParaRPr lang="en-US" sz="1200" dirty="0"/>
          </a:p>
        </p:txBody>
      </p:sp>
      <p:sp>
        <p:nvSpPr>
          <p:cNvPr id="86" name="CuadroTexto 46"/>
          <p:cNvSpPr txBox="1"/>
          <p:nvPr/>
        </p:nvSpPr>
        <p:spPr>
          <a:xfrm>
            <a:off x="10769151" y="6231844"/>
            <a:ext cx="1083322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Libre personalidad </a:t>
            </a:r>
            <a:endParaRPr lang="en-US" sz="1200" dirty="0"/>
          </a:p>
        </p:txBody>
      </p:sp>
      <p:pic>
        <p:nvPicPr>
          <p:cNvPr id="87" name="Imagen 8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8318" y="5299740"/>
            <a:ext cx="635117" cy="635117"/>
          </a:xfrm>
          <a:prstGeom prst="rect">
            <a:avLst/>
          </a:prstGeom>
        </p:spPr>
      </p:pic>
      <p:pic>
        <p:nvPicPr>
          <p:cNvPr id="88" name="Imagen 8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1788" y="5295273"/>
            <a:ext cx="681128" cy="610147"/>
          </a:xfrm>
          <a:prstGeom prst="rect">
            <a:avLst/>
          </a:prstGeom>
        </p:spPr>
      </p:pic>
      <p:pic>
        <p:nvPicPr>
          <p:cNvPr id="91" name="Imagen 9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04520" y="5332095"/>
            <a:ext cx="1091184" cy="618826"/>
          </a:xfrm>
          <a:prstGeom prst="rect">
            <a:avLst/>
          </a:prstGeom>
        </p:spPr>
      </p:pic>
      <p:pic>
        <p:nvPicPr>
          <p:cNvPr id="92" name="Imagen 9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52553" y="5351616"/>
            <a:ext cx="674746" cy="639903"/>
          </a:xfrm>
          <a:prstGeom prst="rect">
            <a:avLst/>
          </a:prstGeom>
        </p:spPr>
      </p:pic>
      <p:sp>
        <p:nvSpPr>
          <p:cNvPr id="50" name="CuadroTexto 49"/>
          <p:cNvSpPr txBox="1"/>
          <p:nvPr/>
        </p:nvSpPr>
        <p:spPr>
          <a:xfrm>
            <a:off x="9193433" y="1408788"/>
            <a:ext cx="2785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rgbClr val="00B050"/>
                </a:solidFill>
              </a:rPr>
              <a:t>Corte  Diciembre 2024</a:t>
            </a:r>
          </a:p>
        </p:txBody>
      </p:sp>
    </p:spTree>
    <p:extLst>
      <p:ext uri="{BB962C8B-B14F-4D97-AF65-F5344CB8AC3E}">
        <p14:creationId xmlns:p14="http://schemas.microsoft.com/office/powerpoint/2010/main" val="1747829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522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B5F49B7-0B31-4E1D-8B34-264C40FB2A85}"/>
              </a:ext>
            </a:extLst>
          </p:cNvPr>
          <p:cNvSpPr txBox="1"/>
          <p:nvPr/>
        </p:nvSpPr>
        <p:spPr>
          <a:xfrm>
            <a:off x="494355" y="124663"/>
            <a:ext cx="11204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+mj-cs"/>
              </a:rPr>
              <a:t>Política Pública de Juventud de Armenia “Jóvenes Construyendo Ciudad” 2014 - 2024”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5167393-2697-45F0-937B-9D6A9BADF8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818584"/>
              </p:ext>
            </p:extLst>
          </p:nvPr>
        </p:nvGraphicFramePr>
        <p:xfrm>
          <a:off x="0" y="1"/>
          <a:ext cx="12192001" cy="7451370"/>
        </p:xfrm>
        <a:graphic>
          <a:graphicData uri="http://schemas.openxmlformats.org/drawingml/2006/table">
            <a:tbl>
              <a:tblPr/>
              <a:tblGrid>
                <a:gridCol w="2609565">
                  <a:extLst>
                    <a:ext uri="{9D8B030D-6E8A-4147-A177-3AD203B41FA5}">
                      <a16:colId xmlns:a16="http://schemas.microsoft.com/office/drawing/2014/main" val="568594197"/>
                    </a:ext>
                  </a:extLst>
                </a:gridCol>
                <a:gridCol w="2693746">
                  <a:extLst>
                    <a:ext uri="{9D8B030D-6E8A-4147-A177-3AD203B41FA5}">
                      <a16:colId xmlns:a16="http://schemas.microsoft.com/office/drawing/2014/main" val="2636773724"/>
                    </a:ext>
                  </a:extLst>
                </a:gridCol>
                <a:gridCol w="6888690">
                  <a:extLst>
                    <a:ext uri="{9D8B030D-6E8A-4147-A177-3AD203B41FA5}">
                      <a16:colId xmlns:a16="http://schemas.microsoft.com/office/drawing/2014/main" val="2195190597"/>
                    </a:ext>
                  </a:extLst>
                </a:gridCol>
              </a:tblGrid>
              <a:tr h="30822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EJE ESTRATEGICO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LÍNEA ESTRATÉGICA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ACCIONES</a:t>
                      </a:r>
                      <a:r>
                        <a:rPr lang="es-CO" sz="18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s-CO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2024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190181"/>
                  </a:ext>
                </a:extLst>
              </a:tr>
              <a:tr h="135575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FOMENTO DE LA PARTICIPACION EN LA VIDA PUBLICA  Y EN LA CONSOLIDACION DE CULTURA  DE LA SOLIDARIDAD Y LA CONVIVENCIA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FOMENTO DE LA PARTICIPACIÓN Y VIDA DEMOCRÁTICA JUVENIL 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C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Talleres Fomento de la cultura de la convivencia con organizaciones juveniles</a:t>
                      </a:r>
                    </a:p>
                    <a:p>
                      <a:pPr lvl="0"/>
                      <a:r>
                        <a:rPr lang="es-C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atención de casos atendidos que en su competencia se presenten dentro de las comisarias de familia</a:t>
                      </a:r>
                    </a:p>
                    <a:p>
                      <a:pPr lvl="0"/>
                      <a:r>
                        <a:rPr lang="es-C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crear espacios de encuentro para formación conocimiento y consolidación de las familias</a:t>
                      </a:r>
                    </a:p>
                    <a:p>
                      <a:pPr lvl="0"/>
                      <a:r>
                        <a:rPr lang="es-C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Activar y crear espacios de participación juvenil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603458"/>
                  </a:ext>
                </a:extLst>
              </a:tr>
              <a:tr h="191169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GARANTÍA DE LOS DERECHOS FUNDAMENTALES DE LOS JÓVENES DESDE UN RECOCIMIENTO DIFERENCIAL 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SERVICIO DE SALUD PARA LOS JOVENES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SERVICIO DE EDUCACIÓN PARA LOS JOVENES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SERVICIO DE SEGURIDAD PARA LOS JOVENES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C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Educar a través de diferentes medios para el fortalecimiento de habilidades psicosociales, promoción de factores protectores frente a la conducta suicida y difusión de riesgos relacionados a la salud mental </a:t>
                      </a:r>
                    </a:p>
                    <a:p>
                      <a:pPr lvl="0"/>
                      <a:r>
                        <a:rPr lang="es-C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Implementar zonas de orientación escolar (ZOE) o zonas de orientación universitaria (ZOU) en instituciones educativas</a:t>
                      </a:r>
                    </a:p>
                    <a:p>
                      <a:pPr lvl="0"/>
                      <a:endParaRPr lang="es-CO" sz="105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 panose="020B0604020202020204" pitchFamily="34" charset="0"/>
                      </a:endParaRP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23286"/>
                  </a:ext>
                </a:extLst>
              </a:tr>
              <a:tr h="158578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OPORTUNIDADES ECONÓMICAS   PARA EL DESARROLLO DE LA VIDA PRODUCTIVA DE LOS JÓVENES.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OPORTUNIDADES DE EMPLEO ASOCIATIVIDAD Y EMPRENDERISMO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C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ferias de inserción laboral con todas las poblaciones:  jóvenes población en condición de discapacidad mujeres población </a:t>
                      </a:r>
                      <a:r>
                        <a:rPr lang="es-CO" sz="18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lgbti</a:t>
                      </a:r>
                      <a:r>
                        <a:rPr lang="es-C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adultos mayores migrantes victimas reinsertados</a:t>
                      </a:r>
                    </a:p>
                    <a:p>
                      <a:pPr lvl="0"/>
                      <a:r>
                        <a:rPr lang="es-C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ejecutar acciones para implementar un programa de soberanía alimentaria en el sector rural</a:t>
                      </a:r>
                    </a:p>
                    <a:p>
                      <a:pPr lvl="0"/>
                      <a:r>
                        <a:rPr lang="es-C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fortalecimiento y acompañamiento a los productores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425218"/>
                  </a:ext>
                </a:extLst>
              </a:tr>
              <a:tr h="157187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AMPLIACIÓN DE OPORTUNIDADES ARTÍSTICAS Y DEPORTIVAS PARA EL DESARROLLO LIBRE DE LA PERSONALIDAD DE LOS JÓVENES  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OPORTUNIDADES ARTÍSTICAS Y DEPORTIVAS</a:t>
                      </a:r>
                    </a:p>
                  </a:txBody>
                  <a:tcPr marL="6456" marR="6456" marT="645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s-C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Escuelas formación deportiva.</a:t>
                      </a:r>
                    </a:p>
                    <a:p>
                      <a:pPr lvl="0"/>
                      <a:r>
                        <a:rPr lang="es-C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apoyar la construcción, mantenimiento, adecuación y reparación de los escenarios  deportivos y/o recreativos del municipio de armenia.</a:t>
                      </a:r>
                    </a:p>
                    <a:p>
                      <a:pPr lvl="0"/>
                      <a:r>
                        <a:rPr lang="es-C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Promoción a los Eventos y Actividades Artísticas y Culturales que se desarrollan en diferentes comunas en la ciudad de Armenia</a:t>
                      </a:r>
                    </a:p>
                    <a:p>
                      <a:r>
                        <a:rPr lang="es-CO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Convocatoria de Concertación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Arial" panose="020B0604020202020204" pitchFamily="34" charset="0"/>
                      </a:endParaRPr>
                    </a:p>
                  </a:txBody>
                  <a:tcPr marL="6456" marR="6456" marT="645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2417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07518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7511</TotalTime>
  <Words>1712</Words>
  <Application>Microsoft Office PowerPoint</Application>
  <PresentationFormat>Panorámica</PresentationFormat>
  <Paragraphs>223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Bradley Hand ITC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Dj SILBI A.K.A SUPABASS</dc:creator>
  <cp:lastModifiedBy>DANIELA</cp:lastModifiedBy>
  <cp:revision>288</cp:revision>
  <cp:lastPrinted>2021-09-21T13:57:57Z</cp:lastPrinted>
  <dcterms:created xsi:type="dcterms:W3CDTF">2020-03-12T20:24:12Z</dcterms:created>
  <dcterms:modified xsi:type="dcterms:W3CDTF">2025-11-28T01:46:11Z</dcterms:modified>
</cp:coreProperties>
</file>